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jpg"/>
  <Override PartName="/ppt/media/image14.jpg" ContentType="image/jpg"/>
  <Override PartName="/ppt/media/image16.jpg" ContentType="image/jpg"/>
  <Override PartName="/ppt/media/image18.jpg" ContentType="image/jpg"/>
  <Override PartName="/ppt/media/image19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85" r:id="rId13"/>
    <p:sldId id="268" r:id="rId14"/>
    <p:sldId id="269" r:id="rId15"/>
    <p:sldId id="277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CB263B0-8A04-41A7-A50F-F9B33066EA7C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5"/>
            <p14:sldId id="264"/>
            <p14:sldId id="266"/>
            <p14:sldId id="267"/>
            <p14:sldId id="285"/>
            <p14:sldId id="268"/>
            <p14:sldId id="269"/>
            <p14:sldId id="277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E2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0EE7E1E-5AC5-4CC0-8B87-55AAD813B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6EEE97E-AA7E-4647-8AFF-0C1D8CB59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58AF946-887D-4A12-BB60-DBF95938C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96D-79C8-4D89-AA53-2EFC953F94FF}" type="datetimeFigureOut">
              <a:rPr lang="es-CO" smtClean="0"/>
              <a:t>22/03/2022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F802D8A-C6C2-4F68-98FD-B2B3AAF8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A055495-753A-4235-99C1-12468F69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744A-402C-4A57-80E4-B37841908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568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87D28CB-6AAB-4C68-A5D6-5503BF30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99DC5EA-D391-4710-B50E-E7E8B8D0D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3F0E0F4-B31E-4580-BC4E-5EE65C16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96D-79C8-4D89-AA53-2EFC953F94FF}" type="datetimeFigureOut">
              <a:rPr lang="es-CO" smtClean="0"/>
              <a:t>22/03/2022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8F4D66F-9B7E-4FB2-B931-2D32FA44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15A1DFB-C5C0-4DE9-B627-65B6DC89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744A-402C-4A57-80E4-B37841908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217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4C7EC5A-852A-4AB8-B20A-0359B7243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D0FE3BA-B6C4-4956-BF97-1E81529A4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D1F75E5-F4B9-40E7-8221-9BDA516B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96D-79C8-4D89-AA53-2EFC953F94FF}" type="datetimeFigureOut">
              <a:rPr lang="es-CO" smtClean="0"/>
              <a:t>22/03/2022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9DC8F82-41A9-4441-9093-7F4BE33E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550A0F6-4505-4B53-AAB7-BB398BFC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744A-402C-4A57-80E4-B37841908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04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647001-0469-40B5-89D0-ACBAE259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D9603AC-010C-4631-9CDF-BB90E88D7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8913FE2-DAF6-4DC2-AE57-2CC3F613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96D-79C8-4D89-AA53-2EFC953F94FF}" type="datetimeFigureOut">
              <a:rPr lang="es-CO" smtClean="0"/>
              <a:t>22/03/2022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8FE6A80-2F19-4F32-8C96-303B5315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544E8C0-3249-4B23-B030-21DA05C1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744A-402C-4A57-80E4-B37841908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938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927B9F-F4D0-436D-912A-4450431F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DDC43DB-B66F-4A6F-ACB0-749FF7E22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03BF32-B807-4880-ACEE-5D2F020F0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96D-79C8-4D89-AA53-2EFC953F94FF}" type="datetimeFigureOut">
              <a:rPr lang="es-CO" smtClean="0"/>
              <a:t>22/03/2022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F9DFB47-36C2-467E-8957-E694C554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0FE2A0B-399A-408B-8005-462FDC51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744A-402C-4A57-80E4-B37841908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762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21F0A9-8524-4B50-9F77-71EA5FA1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C86A767-450B-4678-8DB2-9CCF0DAF6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44A0345-959A-41FD-893D-592899705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66E6CD8-BBE4-4E40-BCBA-EFF426507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96D-79C8-4D89-AA53-2EFC953F94FF}" type="datetimeFigureOut">
              <a:rPr lang="es-CO" smtClean="0"/>
              <a:t>22/03/2022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4B4967B-22B7-4C95-93DD-6DAA256C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D9CF9CD-0143-40C1-8534-9769F2EA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744A-402C-4A57-80E4-B37841908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83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54CA25-1181-44AB-9375-AE618C93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0C8D567-D0CE-41B8-9BAF-35F4EF57D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3F2BE35-19C4-4F8A-A93E-7075AA408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E5B2D02-66AA-419B-ADD4-773954D94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45113A9-7CC8-405D-91B5-B64A7EB82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0A2A31C3-EE92-40A7-81E3-A0D8A3F9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96D-79C8-4D89-AA53-2EFC953F94FF}" type="datetimeFigureOut">
              <a:rPr lang="es-CO" smtClean="0"/>
              <a:t>22/03/2022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2438118-4B7D-417B-8E4D-40DF084B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87DB978-2BCC-48DD-8FA5-63272FCF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744A-402C-4A57-80E4-B37841908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189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DDF80BF-1529-45B3-BBB6-C4747F24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D530B497-E566-4004-8B61-029F2B9B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96D-79C8-4D89-AA53-2EFC953F94FF}" type="datetimeFigureOut">
              <a:rPr lang="es-CO" smtClean="0"/>
              <a:t>22/03/2022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664F1EB-2552-427F-9B33-70A56722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F496B91-9BFD-48A0-86B7-002DDF08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744A-402C-4A57-80E4-B37841908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96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A1DA032E-1786-4D38-BD89-E1753C03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96D-79C8-4D89-AA53-2EFC953F94FF}" type="datetimeFigureOut">
              <a:rPr lang="es-CO" smtClean="0"/>
              <a:t>22/03/2022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5450101-9AF4-4A39-9472-13F04646C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B80A851A-C034-4C16-AA17-F4D370CA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744A-402C-4A57-80E4-B37841908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460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E446D0-0BFB-4B27-893E-BD1ED9A4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0A7C8A1-373D-42E0-963A-0F21DE337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AA9C244-2849-483A-94F9-41FEA382F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AE8DC36-4D1F-412A-AF0F-308934C7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96D-79C8-4D89-AA53-2EFC953F94FF}" type="datetimeFigureOut">
              <a:rPr lang="es-CO" smtClean="0"/>
              <a:t>22/03/2022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BF87FB3-12F3-4EAA-8DBB-A908DC60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82007B0-5A54-4443-95A2-D0033E2B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744A-402C-4A57-80E4-B37841908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72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72E9B0-D112-4AB6-A631-658192DB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37293CCF-9B33-4B1D-9093-1964324CD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8B54617-BDCF-4006-A7EF-9F1975824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C06C220-5463-4F4F-BFFC-E07D3D3E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96D-79C8-4D89-AA53-2EFC953F94FF}" type="datetimeFigureOut">
              <a:rPr lang="es-CO" smtClean="0"/>
              <a:t>22/03/2022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F22B528-03C4-4F79-B83F-D28E68DB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D9514A1-99F2-4F75-94D3-6E90D76B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744A-402C-4A57-80E4-B37841908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467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1F96CF2A-7E19-4265-BDBA-BD85A1A1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B0043D6-BBE9-463C-B7B6-AB2B29D12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7788A19-2BB4-4A74-8F4F-8A4B884CC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1396D-79C8-4D89-AA53-2EFC953F94FF}" type="datetimeFigureOut">
              <a:rPr lang="es-CO" smtClean="0"/>
              <a:t>22/03/2022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73D7BA7-B786-48AA-AC7A-FB94C5BFF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D03E4DE-9E18-444F-8B6E-8689FC4C2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744A-402C-4A57-80E4-B37841908C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14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slide" Target="slide28.xml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slide" Target="slide13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12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Rectángulo 1"/>
          <p:cNvSpPr/>
          <p:nvPr/>
        </p:nvSpPr>
        <p:spPr>
          <a:xfrm>
            <a:off x="1088571" y="816428"/>
            <a:ext cx="9035143" cy="727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615" marR="5080" indent="-463550" algn="ctr">
              <a:lnSpc>
                <a:spcPts val="5950"/>
              </a:lnSpc>
              <a:spcBef>
                <a:spcPts val="140"/>
              </a:spcBef>
            </a:pPr>
            <a:r>
              <a:rPr lang="es-CO" sz="2000" spc="7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 ASESORA DE CONTROL INTERNO DISCIPLINARIO</a:t>
            </a:r>
            <a:endParaRPr lang="es-CO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62001" y="2253343"/>
            <a:ext cx="8610600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86460" indent="2000885" algn="ctr">
              <a:lnSpc>
                <a:spcPct val="100000"/>
              </a:lnSpc>
              <a:spcBef>
                <a:spcPts val="100"/>
              </a:spcBef>
              <a:tabLst>
                <a:tab pos="6706234" algn="l"/>
              </a:tabLst>
            </a:pPr>
            <a:endParaRPr lang="es-CO" sz="2000" b="1" spc="85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12700" marR="886460" indent="2000885" algn="ctr">
              <a:lnSpc>
                <a:spcPct val="100000"/>
              </a:lnSpc>
              <a:spcBef>
                <a:spcPts val="100"/>
              </a:spcBef>
              <a:tabLst>
                <a:tab pos="6706234" algn="l"/>
              </a:tabLst>
            </a:pPr>
            <a:endParaRPr lang="es-CO" sz="2000" b="1" spc="85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12700" marR="886460" indent="2000885" algn="ctr">
              <a:lnSpc>
                <a:spcPct val="100000"/>
              </a:lnSpc>
              <a:spcBef>
                <a:spcPts val="100"/>
              </a:spcBef>
              <a:tabLst>
                <a:tab pos="6706234" algn="l"/>
              </a:tabLst>
            </a:pPr>
            <a:endParaRPr lang="es-CO" sz="2000" b="1" spc="85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12700" marR="886460" indent="2000885" algn="ctr">
              <a:lnSpc>
                <a:spcPct val="100000"/>
              </a:lnSpc>
              <a:spcBef>
                <a:spcPts val="100"/>
              </a:spcBef>
              <a:tabLst>
                <a:tab pos="6706234" algn="l"/>
              </a:tabLst>
            </a:pPr>
            <a:endParaRPr lang="es-CO" sz="2000" b="1" spc="85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12700" marR="886460" indent="2000885" algn="ctr">
              <a:lnSpc>
                <a:spcPct val="100000"/>
              </a:lnSpc>
              <a:spcBef>
                <a:spcPts val="100"/>
              </a:spcBef>
              <a:tabLst>
                <a:tab pos="6706234" algn="l"/>
              </a:tabLst>
            </a:pPr>
            <a:r>
              <a:rPr lang="es-CO" sz="2000" b="1" spc="85" dirty="0">
                <a:solidFill>
                  <a:schemeClr val="accent4"/>
                </a:solidFill>
                <a:latin typeface="Arial"/>
                <a:cs typeface="Arial"/>
              </a:rPr>
              <a:t>ORIENTACIÓN </a:t>
            </a:r>
          </a:p>
          <a:p>
            <a:pPr marL="12700" marR="886460" indent="2000885" algn="ctr">
              <a:lnSpc>
                <a:spcPct val="100000"/>
              </a:lnSpc>
              <a:spcBef>
                <a:spcPts val="100"/>
              </a:spcBef>
              <a:tabLst>
                <a:tab pos="6706234" algn="l"/>
              </a:tabLst>
            </a:pPr>
            <a:r>
              <a:rPr lang="es-CO" sz="2000" b="1" spc="95" dirty="0">
                <a:solidFill>
                  <a:schemeClr val="accent4"/>
                </a:solidFill>
                <a:latin typeface="Arial"/>
                <a:cs typeface="Arial"/>
              </a:rPr>
              <a:t>EN  </a:t>
            </a:r>
            <a:r>
              <a:rPr lang="es-CO" sz="2000" b="1" spc="90" dirty="0">
                <a:solidFill>
                  <a:schemeClr val="accent4"/>
                </a:solidFill>
                <a:latin typeface="Arial"/>
                <a:cs typeface="Arial"/>
              </a:rPr>
              <a:t>CÓDIGO </a:t>
            </a:r>
            <a:r>
              <a:rPr lang="es-CO" sz="2000" b="1" spc="140" dirty="0">
                <a:solidFill>
                  <a:schemeClr val="accent4"/>
                </a:solidFill>
                <a:latin typeface="Arial"/>
                <a:cs typeface="Arial"/>
              </a:rPr>
              <a:t>ÚNICO</a:t>
            </a:r>
            <a:r>
              <a:rPr lang="es-CO" sz="2000" b="1" spc="-470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s-CO" sz="2000" b="1" spc="75" dirty="0">
                <a:solidFill>
                  <a:schemeClr val="accent4"/>
                </a:solidFill>
                <a:latin typeface="Arial"/>
                <a:cs typeface="Arial"/>
              </a:rPr>
              <a:t>DISCIPLINARIO</a:t>
            </a:r>
            <a:endParaRPr lang="es-CO" sz="2000" dirty="0">
              <a:solidFill>
                <a:schemeClr val="accent4"/>
              </a:solidFill>
              <a:latin typeface="Arial"/>
              <a:cs typeface="Arial"/>
            </a:endParaRPr>
          </a:p>
          <a:p>
            <a:pPr marR="870585" algn="ctr">
              <a:lnSpc>
                <a:spcPct val="100000"/>
              </a:lnSpc>
            </a:pPr>
            <a:r>
              <a:rPr lang="es-CO" sz="2000" b="1" spc="-70" dirty="0">
                <a:solidFill>
                  <a:schemeClr val="accent4"/>
                </a:solidFill>
                <a:latin typeface="Arial"/>
                <a:cs typeface="Arial"/>
              </a:rPr>
              <a:t>                                 LEY</a:t>
            </a:r>
            <a:r>
              <a:rPr lang="es-CO" sz="2000" b="1" spc="-175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s-CO" sz="2000" b="1" spc="160" dirty="0">
                <a:solidFill>
                  <a:schemeClr val="accent4"/>
                </a:solidFill>
                <a:latin typeface="Arial"/>
                <a:cs typeface="Arial"/>
              </a:rPr>
              <a:t>734/2002</a:t>
            </a:r>
            <a:endParaRPr lang="es-CO" sz="2000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3891915" marR="5080">
              <a:lnSpc>
                <a:spcPct val="100000"/>
              </a:lnSpc>
              <a:spcBef>
                <a:spcPts val="1664"/>
              </a:spcBef>
            </a:pPr>
            <a:endParaRPr lang="es-CO" sz="1000" spc="100" dirty="0">
              <a:solidFill>
                <a:srgbClr val="001F5F"/>
              </a:solidFill>
              <a:latin typeface="Arial"/>
              <a:cs typeface="Arial"/>
            </a:endParaRPr>
          </a:p>
          <a:p>
            <a:pPr marL="3891915" marR="5080">
              <a:lnSpc>
                <a:spcPct val="100000"/>
              </a:lnSpc>
              <a:spcBef>
                <a:spcPts val="1664"/>
              </a:spcBef>
            </a:pPr>
            <a:endParaRPr lang="es-CO" sz="1000" spc="100" dirty="0">
              <a:solidFill>
                <a:srgbClr val="001F5F"/>
              </a:solidFill>
              <a:latin typeface="Arial"/>
              <a:cs typeface="Arial"/>
            </a:endParaRPr>
          </a:p>
          <a:p>
            <a:pPr marL="3891915" marR="5080">
              <a:lnSpc>
                <a:spcPct val="100000"/>
              </a:lnSpc>
              <a:spcBef>
                <a:spcPts val="1664"/>
              </a:spcBef>
            </a:pPr>
            <a:r>
              <a:rPr lang="es-CO" sz="1000" spc="100" dirty="0">
                <a:solidFill>
                  <a:srgbClr val="001F5F"/>
                </a:solidFill>
                <a:latin typeface="Arial"/>
                <a:cs typeface="Arial"/>
              </a:rPr>
              <a:t>Ley</a:t>
            </a:r>
            <a:r>
              <a:rPr lang="es-CO" sz="1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135" dirty="0">
                <a:solidFill>
                  <a:srgbClr val="001F5F"/>
                </a:solidFill>
                <a:latin typeface="Arial"/>
                <a:cs typeface="Arial"/>
              </a:rPr>
              <a:t>derogada,</a:t>
            </a:r>
            <a:r>
              <a:rPr lang="es-CO" sz="1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9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lang="es-CO" sz="1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175" dirty="0">
                <a:solidFill>
                  <a:srgbClr val="001F5F"/>
                </a:solidFill>
                <a:latin typeface="Arial"/>
                <a:cs typeface="Arial"/>
              </a:rPr>
              <a:t>partir</a:t>
            </a:r>
            <a:r>
              <a:rPr lang="es-CO" sz="1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120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lang="es-CO" sz="1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9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lang="es-CO" sz="1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125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lang="es-CO" sz="1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110" dirty="0">
                <a:solidFill>
                  <a:srgbClr val="001F5F"/>
                </a:solidFill>
                <a:latin typeface="Arial"/>
                <a:cs typeface="Arial"/>
              </a:rPr>
              <a:t>julio</a:t>
            </a:r>
            <a:r>
              <a:rPr lang="es-CO" sz="1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125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lang="es-CO" sz="1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90" dirty="0">
                <a:solidFill>
                  <a:srgbClr val="001F5F"/>
                </a:solidFill>
                <a:latin typeface="Arial"/>
                <a:cs typeface="Arial"/>
              </a:rPr>
              <a:t>2021,  </a:t>
            </a:r>
            <a:r>
              <a:rPr lang="es-CO" sz="1000" spc="175" dirty="0">
                <a:solidFill>
                  <a:srgbClr val="001F5F"/>
                </a:solidFill>
                <a:latin typeface="Arial"/>
                <a:cs typeface="Arial"/>
              </a:rPr>
              <a:t>por</a:t>
            </a:r>
            <a:r>
              <a:rPr lang="es-CO" sz="1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100" dirty="0">
                <a:solidFill>
                  <a:srgbClr val="001F5F"/>
                </a:solidFill>
                <a:latin typeface="Arial"/>
                <a:cs typeface="Arial"/>
              </a:rPr>
              <a:t>el</a:t>
            </a:r>
            <a:r>
              <a:rPr lang="es-CO" sz="1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130" dirty="0">
                <a:solidFill>
                  <a:srgbClr val="001F5F"/>
                </a:solidFill>
                <a:latin typeface="Arial"/>
                <a:cs typeface="Arial"/>
              </a:rPr>
              <a:t>artículo</a:t>
            </a:r>
            <a:r>
              <a:rPr lang="es-CO" sz="1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90" dirty="0">
                <a:solidFill>
                  <a:srgbClr val="001F5F"/>
                </a:solidFill>
                <a:latin typeface="Arial"/>
                <a:cs typeface="Arial"/>
              </a:rPr>
              <a:t>265</a:t>
            </a:r>
            <a:r>
              <a:rPr lang="es-CO" sz="1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125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lang="es-CO" sz="1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10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lang="es-CO" sz="1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100" dirty="0">
                <a:solidFill>
                  <a:srgbClr val="001F5F"/>
                </a:solidFill>
                <a:latin typeface="Arial"/>
                <a:cs typeface="Arial"/>
              </a:rPr>
              <a:t>Ley</a:t>
            </a:r>
            <a:r>
              <a:rPr lang="es-CO" sz="1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90" dirty="0">
                <a:solidFill>
                  <a:srgbClr val="001F5F"/>
                </a:solidFill>
                <a:latin typeface="Arial"/>
                <a:cs typeface="Arial"/>
              </a:rPr>
              <a:t>1952</a:t>
            </a:r>
            <a:r>
              <a:rPr lang="es-CO" sz="1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125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lang="es-CO" sz="1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s-CO" sz="1000" spc="90" dirty="0">
                <a:solidFill>
                  <a:srgbClr val="001F5F"/>
                </a:solidFill>
                <a:latin typeface="Arial"/>
                <a:cs typeface="Arial"/>
              </a:rPr>
              <a:t>2019</a:t>
            </a:r>
            <a:endParaRPr lang="es-CO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55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EL DEBER FUNCIONAL</a:t>
            </a:r>
          </a:p>
        </p:txBody>
      </p:sp>
      <p:sp>
        <p:nvSpPr>
          <p:cNvPr id="14" name="object 20"/>
          <p:cNvSpPr txBox="1"/>
          <p:nvPr/>
        </p:nvSpPr>
        <p:spPr>
          <a:xfrm>
            <a:off x="1776376" y="3626239"/>
            <a:ext cx="82892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Arial"/>
                <a:cs typeface="Arial"/>
              </a:rPr>
              <a:t>EL INCUMPLIR ESTE DEBER TIENE COMO</a:t>
            </a:r>
            <a:r>
              <a:rPr sz="2600" b="1" spc="-22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EFECTO: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5" name="object 21"/>
          <p:cNvGrpSpPr/>
          <p:nvPr/>
        </p:nvGrpSpPr>
        <p:grpSpPr>
          <a:xfrm>
            <a:off x="291404" y="4119888"/>
            <a:ext cx="3744098" cy="1794819"/>
            <a:chOff x="5763767" y="8362188"/>
            <a:chExt cx="4876787" cy="2406396"/>
          </a:xfrm>
        </p:grpSpPr>
        <p:sp>
          <p:nvSpPr>
            <p:cNvPr id="16" name="object 22"/>
            <p:cNvSpPr/>
            <p:nvPr/>
          </p:nvSpPr>
          <p:spPr>
            <a:xfrm>
              <a:off x="5763767" y="8362188"/>
              <a:ext cx="4876787" cy="24063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3"/>
            <p:cNvSpPr/>
            <p:nvPr/>
          </p:nvSpPr>
          <p:spPr>
            <a:xfrm>
              <a:off x="5825489" y="8404098"/>
              <a:ext cx="4753610" cy="2283460"/>
            </a:xfrm>
            <a:custGeom>
              <a:avLst/>
              <a:gdLst/>
              <a:ahLst/>
              <a:cxnLst/>
              <a:rect l="l" t="t" r="r" b="b"/>
              <a:pathLst>
                <a:path w="4753609" h="2283459">
                  <a:moveTo>
                    <a:pt x="4525060" y="0"/>
                  </a:moveTo>
                  <a:lnTo>
                    <a:pt x="228295" y="0"/>
                  </a:lnTo>
                  <a:lnTo>
                    <a:pt x="182285" y="4638"/>
                  </a:lnTo>
                  <a:lnTo>
                    <a:pt x="139431" y="17940"/>
                  </a:lnTo>
                  <a:lnTo>
                    <a:pt x="100652" y="38988"/>
                  </a:lnTo>
                  <a:lnTo>
                    <a:pt x="66865" y="66865"/>
                  </a:lnTo>
                  <a:lnTo>
                    <a:pt x="38988" y="100652"/>
                  </a:lnTo>
                  <a:lnTo>
                    <a:pt x="17940" y="139431"/>
                  </a:lnTo>
                  <a:lnTo>
                    <a:pt x="4638" y="182285"/>
                  </a:lnTo>
                  <a:lnTo>
                    <a:pt x="0" y="228295"/>
                  </a:lnTo>
                  <a:lnTo>
                    <a:pt x="0" y="2054656"/>
                  </a:lnTo>
                  <a:lnTo>
                    <a:pt x="4638" y="2100666"/>
                  </a:lnTo>
                  <a:lnTo>
                    <a:pt x="17940" y="2143520"/>
                  </a:lnTo>
                  <a:lnTo>
                    <a:pt x="38988" y="2182299"/>
                  </a:lnTo>
                  <a:lnTo>
                    <a:pt x="66865" y="2216086"/>
                  </a:lnTo>
                  <a:lnTo>
                    <a:pt x="100652" y="2243963"/>
                  </a:lnTo>
                  <a:lnTo>
                    <a:pt x="139431" y="2265011"/>
                  </a:lnTo>
                  <a:lnTo>
                    <a:pt x="182285" y="2278313"/>
                  </a:lnTo>
                  <a:lnTo>
                    <a:pt x="228295" y="2282951"/>
                  </a:lnTo>
                  <a:lnTo>
                    <a:pt x="4525060" y="2282951"/>
                  </a:lnTo>
                  <a:lnTo>
                    <a:pt x="4571070" y="2278313"/>
                  </a:lnTo>
                  <a:lnTo>
                    <a:pt x="4613924" y="2265011"/>
                  </a:lnTo>
                  <a:lnTo>
                    <a:pt x="4652703" y="2243963"/>
                  </a:lnTo>
                  <a:lnTo>
                    <a:pt x="4686490" y="2216086"/>
                  </a:lnTo>
                  <a:lnTo>
                    <a:pt x="4714367" y="2182299"/>
                  </a:lnTo>
                  <a:lnTo>
                    <a:pt x="4735415" y="2143520"/>
                  </a:lnTo>
                  <a:lnTo>
                    <a:pt x="4748717" y="2100666"/>
                  </a:lnTo>
                  <a:lnTo>
                    <a:pt x="4753356" y="2054656"/>
                  </a:lnTo>
                  <a:lnTo>
                    <a:pt x="4753356" y="228295"/>
                  </a:lnTo>
                  <a:lnTo>
                    <a:pt x="4748717" y="182285"/>
                  </a:lnTo>
                  <a:lnTo>
                    <a:pt x="4735415" y="139431"/>
                  </a:lnTo>
                  <a:lnTo>
                    <a:pt x="4714367" y="100652"/>
                  </a:lnTo>
                  <a:lnTo>
                    <a:pt x="4686490" y="66865"/>
                  </a:lnTo>
                  <a:lnTo>
                    <a:pt x="4652703" y="38988"/>
                  </a:lnTo>
                  <a:lnTo>
                    <a:pt x="4613924" y="17940"/>
                  </a:lnTo>
                  <a:lnTo>
                    <a:pt x="4571070" y="4638"/>
                  </a:lnTo>
                  <a:lnTo>
                    <a:pt x="4525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4"/>
            <p:cNvSpPr/>
            <p:nvPr/>
          </p:nvSpPr>
          <p:spPr>
            <a:xfrm>
              <a:off x="5825489" y="8404098"/>
              <a:ext cx="4753610" cy="2283460"/>
            </a:xfrm>
            <a:custGeom>
              <a:avLst/>
              <a:gdLst/>
              <a:ahLst/>
              <a:cxnLst/>
              <a:rect l="l" t="t" r="r" b="b"/>
              <a:pathLst>
                <a:path w="4753609" h="2283459">
                  <a:moveTo>
                    <a:pt x="0" y="228295"/>
                  </a:moveTo>
                  <a:lnTo>
                    <a:pt x="4638" y="182285"/>
                  </a:lnTo>
                  <a:lnTo>
                    <a:pt x="17940" y="139431"/>
                  </a:lnTo>
                  <a:lnTo>
                    <a:pt x="38988" y="100652"/>
                  </a:lnTo>
                  <a:lnTo>
                    <a:pt x="66865" y="66865"/>
                  </a:lnTo>
                  <a:lnTo>
                    <a:pt x="100652" y="38988"/>
                  </a:lnTo>
                  <a:lnTo>
                    <a:pt x="139431" y="17940"/>
                  </a:lnTo>
                  <a:lnTo>
                    <a:pt x="182285" y="4638"/>
                  </a:lnTo>
                  <a:lnTo>
                    <a:pt x="228295" y="0"/>
                  </a:lnTo>
                  <a:lnTo>
                    <a:pt x="4525060" y="0"/>
                  </a:lnTo>
                  <a:lnTo>
                    <a:pt x="4571070" y="4638"/>
                  </a:lnTo>
                  <a:lnTo>
                    <a:pt x="4613924" y="17940"/>
                  </a:lnTo>
                  <a:lnTo>
                    <a:pt x="4652703" y="38988"/>
                  </a:lnTo>
                  <a:lnTo>
                    <a:pt x="4686490" y="66865"/>
                  </a:lnTo>
                  <a:lnTo>
                    <a:pt x="4714367" y="100652"/>
                  </a:lnTo>
                  <a:lnTo>
                    <a:pt x="4735415" y="139431"/>
                  </a:lnTo>
                  <a:lnTo>
                    <a:pt x="4748717" y="182285"/>
                  </a:lnTo>
                  <a:lnTo>
                    <a:pt x="4753356" y="228295"/>
                  </a:lnTo>
                  <a:lnTo>
                    <a:pt x="4753356" y="2054656"/>
                  </a:lnTo>
                  <a:lnTo>
                    <a:pt x="4748717" y="2100666"/>
                  </a:lnTo>
                  <a:lnTo>
                    <a:pt x="4735415" y="2143520"/>
                  </a:lnTo>
                  <a:lnTo>
                    <a:pt x="4714367" y="2182299"/>
                  </a:lnTo>
                  <a:lnTo>
                    <a:pt x="4686490" y="2216086"/>
                  </a:lnTo>
                  <a:lnTo>
                    <a:pt x="4652703" y="2243963"/>
                  </a:lnTo>
                  <a:lnTo>
                    <a:pt x="4613924" y="2265011"/>
                  </a:lnTo>
                  <a:lnTo>
                    <a:pt x="4571070" y="2278313"/>
                  </a:lnTo>
                  <a:lnTo>
                    <a:pt x="4525060" y="2282951"/>
                  </a:lnTo>
                  <a:lnTo>
                    <a:pt x="228295" y="2282951"/>
                  </a:lnTo>
                  <a:lnTo>
                    <a:pt x="182285" y="2278313"/>
                  </a:lnTo>
                  <a:lnTo>
                    <a:pt x="139431" y="2265011"/>
                  </a:lnTo>
                  <a:lnTo>
                    <a:pt x="100652" y="2243963"/>
                  </a:lnTo>
                  <a:lnTo>
                    <a:pt x="66865" y="2216086"/>
                  </a:lnTo>
                  <a:lnTo>
                    <a:pt x="38988" y="2182299"/>
                  </a:lnTo>
                  <a:lnTo>
                    <a:pt x="17940" y="2143520"/>
                  </a:lnTo>
                  <a:lnTo>
                    <a:pt x="4638" y="2100666"/>
                  </a:lnTo>
                  <a:lnTo>
                    <a:pt x="0" y="2054656"/>
                  </a:lnTo>
                  <a:lnTo>
                    <a:pt x="0" y="228295"/>
                  </a:lnTo>
                  <a:close/>
                </a:path>
              </a:pathLst>
            </a:custGeom>
            <a:ln w="38100">
              <a:solidFill>
                <a:srgbClr val="E79B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6"/>
          <p:cNvSpPr txBox="1"/>
          <p:nvPr/>
        </p:nvSpPr>
        <p:spPr>
          <a:xfrm>
            <a:off x="6457391" y="8970391"/>
            <a:ext cx="3487420" cy="860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90"/>
              </a:lnSpc>
              <a:spcBef>
                <a:spcPts val="95"/>
              </a:spcBef>
            </a:pPr>
            <a:r>
              <a:rPr sz="2800" b="1" spc="-120" dirty="0">
                <a:solidFill>
                  <a:srgbClr val="00AF50"/>
                </a:solidFill>
                <a:latin typeface="Arial"/>
                <a:cs typeface="Arial"/>
              </a:rPr>
              <a:t>FALTA</a:t>
            </a:r>
            <a:r>
              <a:rPr sz="2800" b="1" spc="-10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00AF50"/>
                </a:solidFill>
                <a:latin typeface="Arial"/>
                <a:cs typeface="Arial"/>
              </a:rPr>
              <a:t>GRAVE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ts val="3290"/>
              </a:lnSpc>
            </a:pPr>
            <a:r>
              <a:rPr sz="2800" dirty="0">
                <a:latin typeface="Arial"/>
                <a:cs typeface="Arial"/>
              </a:rPr>
              <a:t>Inasistencia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laborar.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21" name="object 27"/>
          <p:cNvGrpSpPr/>
          <p:nvPr/>
        </p:nvGrpSpPr>
        <p:grpSpPr>
          <a:xfrm>
            <a:off x="10661904" y="8362188"/>
            <a:ext cx="5123815" cy="2392680"/>
            <a:chOff x="10661904" y="8362188"/>
            <a:chExt cx="5123815" cy="2392680"/>
          </a:xfrm>
        </p:grpSpPr>
        <p:sp>
          <p:nvSpPr>
            <p:cNvPr id="22" name="object 28"/>
            <p:cNvSpPr/>
            <p:nvPr/>
          </p:nvSpPr>
          <p:spPr>
            <a:xfrm>
              <a:off x="10661904" y="8362188"/>
              <a:ext cx="5123688" cy="23926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9"/>
            <p:cNvSpPr/>
            <p:nvPr/>
          </p:nvSpPr>
          <p:spPr>
            <a:xfrm>
              <a:off x="10723626" y="8404098"/>
              <a:ext cx="5000625" cy="2269490"/>
            </a:xfrm>
            <a:custGeom>
              <a:avLst/>
              <a:gdLst/>
              <a:ahLst/>
              <a:cxnLst/>
              <a:rect l="l" t="t" r="r" b="b"/>
              <a:pathLst>
                <a:path w="5000625" h="2269490">
                  <a:moveTo>
                    <a:pt x="4773320" y="0"/>
                  </a:moveTo>
                  <a:lnTo>
                    <a:pt x="226923" y="0"/>
                  </a:lnTo>
                  <a:lnTo>
                    <a:pt x="181191" y="4610"/>
                  </a:lnTo>
                  <a:lnTo>
                    <a:pt x="138595" y="17833"/>
                  </a:lnTo>
                  <a:lnTo>
                    <a:pt x="100049" y="38755"/>
                  </a:lnTo>
                  <a:lnTo>
                    <a:pt x="66465" y="66465"/>
                  </a:lnTo>
                  <a:lnTo>
                    <a:pt x="38755" y="100049"/>
                  </a:lnTo>
                  <a:lnTo>
                    <a:pt x="17833" y="138595"/>
                  </a:lnTo>
                  <a:lnTo>
                    <a:pt x="4610" y="181191"/>
                  </a:lnTo>
                  <a:lnTo>
                    <a:pt x="0" y="226923"/>
                  </a:lnTo>
                  <a:lnTo>
                    <a:pt x="0" y="2042312"/>
                  </a:lnTo>
                  <a:lnTo>
                    <a:pt x="4610" y="2088044"/>
                  </a:lnTo>
                  <a:lnTo>
                    <a:pt x="17833" y="2130640"/>
                  </a:lnTo>
                  <a:lnTo>
                    <a:pt x="38755" y="2169186"/>
                  </a:lnTo>
                  <a:lnTo>
                    <a:pt x="66465" y="2202770"/>
                  </a:lnTo>
                  <a:lnTo>
                    <a:pt x="100049" y="2230480"/>
                  </a:lnTo>
                  <a:lnTo>
                    <a:pt x="138595" y="2251402"/>
                  </a:lnTo>
                  <a:lnTo>
                    <a:pt x="181191" y="2264625"/>
                  </a:lnTo>
                  <a:lnTo>
                    <a:pt x="226923" y="2269235"/>
                  </a:lnTo>
                  <a:lnTo>
                    <a:pt x="4773320" y="2269235"/>
                  </a:lnTo>
                  <a:lnTo>
                    <a:pt x="4819052" y="2264625"/>
                  </a:lnTo>
                  <a:lnTo>
                    <a:pt x="4861648" y="2251402"/>
                  </a:lnTo>
                  <a:lnTo>
                    <a:pt x="4900194" y="2230480"/>
                  </a:lnTo>
                  <a:lnTo>
                    <a:pt x="4933778" y="2202770"/>
                  </a:lnTo>
                  <a:lnTo>
                    <a:pt x="4961488" y="2169186"/>
                  </a:lnTo>
                  <a:lnTo>
                    <a:pt x="4982410" y="2130640"/>
                  </a:lnTo>
                  <a:lnTo>
                    <a:pt x="4995633" y="2088044"/>
                  </a:lnTo>
                  <a:lnTo>
                    <a:pt x="5000244" y="2042312"/>
                  </a:lnTo>
                  <a:lnTo>
                    <a:pt x="5000244" y="226923"/>
                  </a:lnTo>
                  <a:lnTo>
                    <a:pt x="4995633" y="181191"/>
                  </a:lnTo>
                  <a:lnTo>
                    <a:pt x="4982410" y="138595"/>
                  </a:lnTo>
                  <a:lnTo>
                    <a:pt x="4961488" y="100049"/>
                  </a:lnTo>
                  <a:lnTo>
                    <a:pt x="4933778" y="66465"/>
                  </a:lnTo>
                  <a:lnTo>
                    <a:pt x="4900194" y="38755"/>
                  </a:lnTo>
                  <a:lnTo>
                    <a:pt x="4861648" y="17833"/>
                  </a:lnTo>
                  <a:lnTo>
                    <a:pt x="4819052" y="4610"/>
                  </a:lnTo>
                  <a:lnTo>
                    <a:pt x="4773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0"/>
            <p:cNvSpPr/>
            <p:nvPr/>
          </p:nvSpPr>
          <p:spPr>
            <a:xfrm>
              <a:off x="10723626" y="8404098"/>
              <a:ext cx="5000625" cy="2269490"/>
            </a:xfrm>
            <a:custGeom>
              <a:avLst/>
              <a:gdLst/>
              <a:ahLst/>
              <a:cxnLst/>
              <a:rect l="l" t="t" r="r" b="b"/>
              <a:pathLst>
                <a:path w="5000625" h="2269490">
                  <a:moveTo>
                    <a:pt x="0" y="226923"/>
                  </a:moveTo>
                  <a:lnTo>
                    <a:pt x="4610" y="181191"/>
                  </a:lnTo>
                  <a:lnTo>
                    <a:pt x="17833" y="138595"/>
                  </a:lnTo>
                  <a:lnTo>
                    <a:pt x="38755" y="100049"/>
                  </a:lnTo>
                  <a:lnTo>
                    <a:pt x="66465" y="66465"/>
                  </a:lnTo>
                  <a:lnTo>
                    <a:pt x="100049" y="38755"/>
                  </a:lnTo>
                  <a:lnTo>
                    <a:pt x="138595" y="17833"/>
                  </a:lnTo>
                  <a:lnTo>
                    <a:pt x="181191" y="4610"/>
                  </a:lnTo>
                  <a:lnTo>
                    <a:pt x="226923" y="0"/>
                  </a:lnTo>
                  <a:lnTo>
                    <a:pt x="4773320" y="0"/>
                  </a:lnTo>
                  <a:lnTo>
                    <a:pt x="4819052" y="4610"/>
                  </a:lnTo>
                  <a:lnTo>
                    <a:pt x="4861648" y="17833"/>
                  </a:lnTo>
                  <a:lnTo>
                    <a:pt x="4900194" y="38755"/>
                  </a:lnTo>
                  <a:lnTo>
                    <a:pt x="4933778" y="66465"/>
                  </a:lnTo>
                  <a:lnTo>
                    <a:pt x="4961488" y="100049"/>
                  </a:lnTo>
                  <a:lnTo>
                    <a:pt x="4982410" y="138595"/>
                  </a:lnTo>
                  <a:lnTo>
                    <a:pt x="4995633" y="181191"/>
                  </a:lnTo>
                  <a:lnTo>
                    <a:pt x="5000244" y="226923"/>
                  </a:lnTo>
                  <a:lnTo>
                    <a:pt x="5000244" y="2042312"/>
                  </a:lnTo>
                  <a:lnTo>
                    <a:pt x="4995633" y="2088044"/>
                  </a:lnTo>
                  <a:lnTo>
                    <a:pt x="4982410" y="2130640"/>
                  </a:lnTo>
                  <a:lnTo>
                    <a:pt x="4961488" y="2169186"/>
                  </a:lnTo>
                  <a:lnTo>
                    <a:pt x="4933778" y="2202770"/>
                  </a:lnTo>
                  <a:lnTo>
                    <a:pt x="4900194" y="2230480"/>
                  </a:lnTo>
                  <a:lnTo>
                    <a:pt x="4861648" y="2251402"/>
                  </a:lnTo>
                  <a:lnTo>
                    <a:pt x="4819052" y="2264625"/>
                  </a:lnTo>
                  <a:lnTo>
                    <a:pt x="4773320" y="2269235"/>
                  </a:lnTo>
                  <a:lnTo>
                    <a:pt x="226923" y="2269235"/>
                  </a:lnTo>
                  <a:lnTo>
                    <a:pt x="181191" y="2264625"/>
                  </a:lnTo>
                  <a:lnTo>
                    <a:pt x="138595" y="2251402"/>
                  </a:lnTo>
                  <a:lnTo>
                    <a:pt x="100049" y="2230480"/>
                  </a:lnTo>
                  <a:lnTo>
                    <a:pt x="66465" y="2202770"/>
                  </a:lnTo>
                  <a:lnTo>
                    <a:pt x="38755" y="2169186"/>
                  </a:lnTo>
                  <a:lnTo>
                    <a:pt x="17833" y="2130640"/>
                  </a:lnTo>
                  <a:lnTo>
                    <a:pt x="4610" y="2088044"/>
                  </a:lnTo>
                  <a:lnTo>
                    <a:pt x="0" y="2042312"/>
                  </a:lnTo>
                  <a:lnTo>
                    <a:pt x="0" y="226923"/>
                  </a:lnTo>
                  <a:close/>
                </a:path>
              </a:pathLst>
            </a:custGeom>
            <a:ln w="38100">
              <a:solidFill>
                <a:srgbClr val="E79B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1"/>
            <p:cNvSpPr/>
            <p:nvPr/>
          </p:nvSpPr>
          <p:spPr>
            <a:xfrm>
              <a:off x="11318748" y="8705088"/>
              <a:ext cx="3805428" cy="9494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32"/>
          <p:cNvSpPr txBox="1"/>
          <p:nvPr/>
        </p:nvSpPr>
        <p:spPr>
          <a:xfrm>
            <a:off x="11132921" y="8890266"/>
            <a:ext cx="4178935" cy="1270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90"/>
              </a:lnSpc>
              <a:spcBef>
                <a:spcPts val="95"/>
              </a:spcBef>
            </a:pPr>
            <a:r>
              <a:rPr sz="2800" b="1" spc="-120" dirty="0">
                <a:solidFill>
                  <a:srgbClr val="00AF50"/>
                </a:solidFill>
                <a:latin typeface="Arial"/>
                <a:cs typeface="Arial"/>
              </a:rPr>
              <a:t>FALTA</a:t>
            </a:r>
            <a:r>
              <a:rPr sz="2800" b="1" spc="-10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0AF50"/>
                </a:solidFill>
                <a:latin typeface="Arial"/>
                <a:cs typeface="Arial"/>
              </a:rPr>
              <a:t>GRAVÍSIMA</a:t>
            </a:r>
            <a:endParaRPr sz="2800" dirty="0">
              <a:latin typeface="Arial"/>
              <a:cs typeface="Arial"/>
            </a:endParaRPr>
          </a:p>
          <a:p>
            <a:pPr marL="12700" marR="5080" algn="ctr">
              <a:lnSpc>
                <a:spcPts val="3229"/>
              </a:lnSpc>
              <a:spcBef>
                <a:spcPts val="145"/>
              </a:spcBef>
            </a:pPr>
            <a:r>
              <a:rPr sz="2800" spc="-5" dirty="0">
                <a:latin typeface="Arial"/>
                <a:cs typeface="Arial"/>
              </a:rPr>
              <a:t>Abandono </a:t>
            </a:r>
            <a:r>
              <a:rPr sz="2800" dirty="0">
                <a:latin typeface="Arial"/>
                <a:cs typeface="Arial"/>
              </a:rPr>
              <a:t>injustificado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del  cargo, función 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servicio.</a:t>
            </a:r>
          </a:p>
        </p:txBody>
      </p:sp>
      <p:sp>
        <p:nvSpPr>
          <p:cNvPr id="27" name="object 38"/>
          <p:cNvSpPr txBox="1"/>
          <p:nvPr/>
        </p:nvSpPr>
        <p:spPr>
          <a:xfrm>
            <a:off x="519756" y="4362208"/>
            <a:ext cx="3287395" cy="1270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90"/>
              </a:lnSpc>
              <a:spcBef>
                <a:spcPts val="95"/>
              </a:spcBef>
            </a:pPr>
            <a:r>
              <a:rPr sz="2000" b="1" spc="-120" dirty="0">
                <a:solidFill>
                  <a:srgbClr val="00AF50"/>
                </a:solidFill>
                <a:latin typeface="Arial"/>
                <a:cs typeface="Arial"/>
                <a:hlinkClick r:id="rId6" action="ppaction://hlinksldjump"/>
              </a:rPr>
              <a:t>FALTA</a:t>
            </a:r>
            <a:r>
              <a:rPr sz="2000" b="1" spc="-105" dirty="0">
                <a:solidFill>
                  <a:srgbClr val="00AF50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  <a:hlinkClick r:id="rId6" action="ppaction://hlinksldjump"/>
              </a:rPr>
              <a:t>LEVE</a:t>
            </a:r>
            <a:endParaRPr sz="2000" dirty="0">
              <a:latin typeface="Arial"/>
              <a:cs typeface="Arial"/>
            </a:endParaRPr>
          </a:p>
          <a:p>
            <a:pPr marL="12700" marR="5080" algn="ctr">
              <a:lnSpc>
                <a:spcPts val="3229"/>
              </a:lnSpc>
              <a:spcBef>
                <a:spcPts val="145"/>
              </a:spcBef>
            </a:pPr>
            <a:r>
              <a:rPr sz="2000" spc="-5" dirty="0">
                <a:latin typeface="Arial"/>
                <a:cs typeface="Arial"/>
                <a:hlinkClick r:id="rId6" action="ppaction://hlinksldjump"/>
              </a:rPr>
              <a:t>Incumplimiento en</a:t>
            </a:r>
            <a:r>
              <a:rPr sz="2000" spc="-50" dirty="0">
                <a:latin typeface="Arial"/>
                <a:cs typeface="Arial"/>
                <a:hlinkClick r:id="rId6" action="ppaction://hlinksldjump"/>
              </a:rPr>
              <a:t> </a:t>
            </a:r>
            <a:r>
              <a:rPr sz="2000" dirty="0">
                <a:latin typeface="Arial"/>
                <a:cs typeface="Arial"/>
                <a:hlinkClick r:id="rId6" action="ppaction://hlinksldjump"/>
              </a:rPr>
              <a:t>el  horario </a:t>
            </a:r>
            <a:r>
              <a:rPr sz="2000" spc="-5" dirty="0">
                <a:latin typeface="Arial"/>
                <a:cs typeface="Arial"/>
                <a:hlinkClick r:id="rId6" action="ppaction://hlinksldjump"/>
              </a:rPr>
              <a:t>de</a:t>
            </a:r>
            <a:r>
              <a:rPr sz="2000" spc="-65" dirty="0">
                <a:latin typeface="Arial"/>
                <a:cs typeface="Arial"/>
                <a:hlinkClick r:id="rId6" action="ppaction://hlinksldjump"/>
              </a:rPr>
              <a:t> </a:t>
            </a:r>
            <a:r>
              <a:rPr sz="2000" dirty="0">
                <a:latin typeface="Arial"/>
                <a:cs typeface="Arial"/>
                <a:hlinkClick r:id="rId6" action="ppaction://hlinksldjump"/>
              </a:rPr>
              <a:t>trabajo.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8" name="object 3"/>
          <p:cNvGrpSpPr/>
          <p:nvPr/>
        </p:nvGrpSpPr>
        <p:grpSpPr>
          <a:xfrm>
            <a:off x="445319" y="1245551"/>
            <a:ext cx="10873429" cy="2271410"/>
            <a:chOff x="835152" y="2450591"/>
            <a:chExt cx="15026640" cy="3883660"/>
          </a:xfrm>
        </p:grpSpPr>
        <p:sp>
          <p:nvSpPr>
            <p:cNvPr id="29" name="object 4"/>
            <p:cNvSpPr/>
            <p:nvPr/>
          </p:nvSpPr>
          <p:spPr>
            <a:xfrm>
              <a:off x="882396" y="2450591"/>
              <a:ext cx="14971776" cy="19126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"/>
            <p:cNvSpPr/>
            <p:nvPr/>
          </p:nvSpPr>
          <p:spPr>
            <a:xfrm>
              <a:off x="15760572" y="2668523"/>
              <a:ext cx="75311" cy="15361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"/>
            <p:cNvSpPr/>
            <p:nvPr/>
          </p:nvSpPr>
          <p:spPr>
            <a:xfrm>
              <a:off x="944118" y="2492501"/>
              <a:ext cx="14848840" cy="1789430"/>
            </a:xfrm>
            <a:custGeom>
              <a:avLst/>
              <a:gdLst/>
              <a:ahLst/>
              <a:cxnLst/>
              <a:rect l="l" t="t" r="r" b="b"/>
              <a:pathLst>
                <a:path w="14848840" h="1789429">
                  <a:moveTo>
                    <a:pt x="14669389" y="0"/>
                  </a:moveTo>
                  <a:lnTo>
                    <a:pt x="178917" y="0"/>
                  </a:lnTo>
                  <a:lnTo>
                    <a:pt x="131352" y="6391"/>
                  </a:lnTo>
                  <a:lnTo>
                    <a:pt x="88612" y="24429"/>
                  </a:lnTo>
                  <a:lnTo>
                    <a:pt x="52401" y="52406"/>
                  </a:lnTo>
                  <a:lnTo>
                    <a:pt x="24426" y="88617"/>
                  </a:lnTo>
                  <a:lnTo>
                    <a:pt x="6390" y="131356"/>
                  </a:lnTo>
                  <a:lnTo>
                    <a:pt x="0" y="178917"/>
                  </a:lnTo>
                  <a:lnTo>
                    <a:pt x="0" y="1610258"/>
                  </a:lnTo>
                  <a:lnTo>
                    <a:pt x="6390" y="1657823"/>
                  </a:lnTo>
                  <a:lnTo>
                    <a:pt x="24426" y="1700563"/>
                  </a:lnTo>
                  <a:lnTo>
                    <a:pt x="52401" y="1736774"/>
                  </a:lnTo>
                  <a:lnTo>
                    <a:pt x="88612" y="1764749"/>
                  </a:lnTo>
                  <a:lnTo>
                    <a:pt x="131352" y="1782785"/>
                  </a:lnTo>
                  <a:lnTo>
                    <a:pt x="178917" y="1789175"/>
                  </a:lnTo>
                  <a:lnTo>
                    <a:pt x="14669389" y="1789175"/>
                  </a:lnTo>
                  <a:lnTo>
                    <a:pt x="14716951" y="1782785"/>
                  </a:lnTo>
                  <a:lnTo>
                    <a:pt x="14759695" y="1764749"/>
                  </a:lnTo>
                  <a:lnTo>
                    <a:pt x="14795912" y="1736774"/>
                  </a:lnTo>
                  <a:lnTo>
                    <a:pt x="14823896" y="1700563"/>
                  </a:lnTo>
                  <a:lnTo>
                    <a:pt x="14841938" y="1657823"/>
                  </a:lnTo>
                  <a:lnTo>
                    <a:pt x="14848332" y="1610258"/>
                  </a:lnTo>
                  <a:lnTo>
                    <a:pt x="14848332" y="178917"/>
                  </a:lnTo>
                  <a:lnTo>
                    <a:pt x="14841938" y="131356"/>
                  </a:lnTo>
                  <a:lnTo>
                    <a:pt x="14823896" y="88617"/>
                  </a:lnTo>
                  <a:lnTo>
                    <a:pt x="14795912" y="52406"/>
                  </a:lnTo>
                  <a:lnTo>
                    <a:pt x="14759695" y="24429"/>
                  </a:lnTo>
                  <a:lnTo>
                    <a:pt x="14716951" y="6391"/>
                  </a:lnTo>
                  <a:lnTo>
                    <a:pt x="146693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es-CO" dirty="0"/>
                <a:t>   </a:t>
              </a:r>
              <a:endParaRPr dirty="0"/>
            </a:p>
          </p:txBody>
        </p:sp>
        <p:sp>
          <p:nvSpPr>
            <p:cNvPr id="32" name="object 7"/>
            <p:cNvSpPr/>
            <p:nvPr/>
          </p:nvSpPr>
          <p:spPr>
            <a:xfrm>
              <a:off x="944118" y="2492501"/>
              <a:ext cx="14848840" cy="1789430"/>
            </a:xfrm>
            <a:custGeom>
              <a:avLst/>
              <a:gdLst/>
              <a:ahLst/>
              <a:cxnLst/>
              <a:rect l="l" t="t" r="r" b="b"/>
              <a:pathLst>
                <a:path w="14848840" h="1789429">
                  <a:moveTo>
                    <a:pt x="0" y="178917"/>
                  </a:moveTo>
                  <a:lnTo>
                    <a:pt x="6390" y="131356"/>
                  </a:lnTo>
                  <a:lnTo>
                    <a:pt x="24426" y="88617"/>
                  </a:lnTo>
                  <a:lnTo>
                    <a:pt x="52401" y="52406"/>
                  </a:lnTo>
                  <a:lnTo>
                    <a:pt x="88612" y="24429"/>
                  </a:lnTo>
                  <a:lnTo>
                    <a:pt x="131352" y="6391"/>
                  </a:lnTo>
                  <a:lnTo>
                    <a:pt x="178917" y="0"/>
                  </a:lnTo>
                  <a:lnTo>
                    <a:pt x="14669389" y="0"/>
                  </a:lnTo>
                  <a:lnTo>
                    <a:pt x="14716951" y="6391"/>
                  </a:lnTo>
                  <a:lnTo>
                    <a:pt x="14759695" y="24429"/>
                  </a:lnTo>
                  <a:lnTo>
                    <a:pt x="14795912" y="52406"/>
                  </a:lnTo>
                  <a:lnTo>
                    <a:pt x="14823896" y="88617"/>
                  </a:lnTo>
                  <a:lnTo>
                    <a:pt x="14841938" y="131356"/>
                  </a:lnTo>
                  <a:lnTo>
                    <a:pt x="14848332" y="178917"/>
                  </a:lnTo>
                  <a:lnTo>
                    <a:pt x="14848332" y="1610258"/>
                  </a:lnTo>
                  <a:lnTo>
                    <a:pt x="14841938" y="1657823"/>
                  </a:lnTo>
                  <a:lnTo>
                    <a:pt x="14823896" y="1700563"/>
                  </a:lnTo>
                  <a:lnTo>
                    <a:pt x="14795912" y="1736774"/>
                  </a:lnTo>
                  <a:lnTo>
                    <a:pt x="14759695" y="1764749"/>
                  </a:lnTo>
                  <a:lnTo>
                    <a:pt x="14716951" y="1782785"/>
                  </a:lnTo>
                  <a:lnTo>
                    <a:pt x="14669389" y="1789175"/>
                  </a:lnTo>
                  <a:lnTo>
                    <a:pt x="178917" y="1789175"/>
                  </a:lnTo>
                  <a:lnTo>
                    <a:pt x="131352" y="1782785"/>
                  </a:lnTo>
                  <a:lnTo>
                    <a:pt x="88612" y="1764749"/>
                  </a:lnTo>
                  <a:lnTo>
                    <a:pt x="52401" y="1736774"/>
                  </a:lnTo>
                  <a:lnTo>
                    <a:pt x="24426" y="1700563"/>
                  </a:lnTo>
                  <a:lnTo>
                    <a:pt x="6390" y="1657823"/>
                  </a:lnTo>
                  <a:lnTo>
                    <a:pt x="0" y="1610258"/>
                  </a:lnTo>
                  <a:lnTo>
                    <a:pt x="0" y="178917"/>
                  </a:lnTo>
                  <a:close/>
                </a:path>
              </a:pathLst>
            </a:custGeom>
            <a:ln w="38100">
              <a:solidFill>
                <a:srgbClr val="E79B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"/>
            <p:cNvSpPr/>
            <p:nvPr/>
          </p:nvSpPr>
          <p:spPr>
            <a:xfrm>
              <a:off x="876300" y="4421123"/>
              <a:ext cx="14944344" cy="19126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9"/>
            <p:cNvSpPr/>
            <p:nvPr/>
          </p:nvSpPr>
          <p:spPr>
            <a:xfrm>
              <a:off x="15758921" y="4823459"/>
              <a:ext cx="102869" cy="12085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0"/>
            <p:cNvSpPr/>
            <p:nvPr/>
          </p:nvSpPr>
          <p:spPr>
            <a:xfrm>
              <a:off x="835152" y="4823459"/>
              <a:ext cx="102869" cy="12085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1"/>
            <p:cNvSpPr/>
            <p:nvPr/>
          </p:nvSpPr>
          <p:spPr>
            <a:xfrm>
              <a:off x="938022" y="4463033"/>
              <a:ext cx="14820900" cy="1789430"/>
            </a:xfrm>
            <a:custGeom>
              <a:avLst/>
              <a:gdLst/>
              <a:ahLst/>
              <a:cxnLst/>
              <a:rect l="l" t="t" r="r" b="b"/>
              <a:pathLst>
                <a:path w="14820900" h="1789429">
                  <a:moveTo>
                    <a:pt x="14641957" y="0"/>
                  </a:moveTo>
                  <a:lnTo>
                    <a:pt x="178917" y="0"/>
                  </a:lnTo>
                  <a:lnTo>
                    <a:pt x="131356" y="6391"/>
                  </a:lnTo>
                  <a:lnTo>
                    <a:pt x="88617" y="24429"/>
                  </a:lnTo>
                  <a:lnTo>
                    <a:pt x="52406" y="52408"/>
                  </a:lnTo>
                  <a:lnTo>
                    <a:pt x="24429" y="88621"/>
                  </a:lnTo>
                  <a:lnTo>
                    <a:pt x="6391" y="131364"/>
                  </a:lnTo>
                  <a:lnTo>
                    <a:pt x="0" y="178930"/>
                  </a:lnTo>
                  <a:lnTo>
                    <a:pt x="0" y="1610258"/>
                  </a:lnTo>
                  <a:lnTo>
                    <a:pt x="6391" y="1657824"/>
                  </a:lnTo>
                  <a:lnTo>
                    <a:pt x="24429" y="1700567"/>
                  </a:lnTo>
                  <a:lnTo>
                    <a:pt x="52406" y="1736780"/>
                  </a:lnTo>
                  <a:lnTo>
                    <a:pt x="88617" y="1764759"/>
                  </a:lnTo>
                  <a:lnTo>
                    <a:pt x="131356" y="1782797"/>
                  </a:lnTo>
                  <a:lnTo>
                    <a:pt x="178917" y="1789188"/>
                  </a:lnTo>
                  <a:lnTo>
                    <a:pt x="14641957" y="1789188"/>
                  </a:lnTo>
                  <a:lnTo>
                    <a:pt x="14689519" y="1782797"/>
                  </a:lnTo>
                  <a:lnTo>
                    <a:pt x="14732263" y="1764759"/>
                  </a:lnTo>
                  <a:lnTo>
                    <a:pt x="14768480" y="1736780"/>
                  </a:lnTo>
                  <a:lnTo>
                    <a:pt x="14796464" y="1700567"/>
                  </a:lnTo>
                  <a:lnTo>
                    <a:pt x="14814506" y="1657824"/>
                  </a:lnTo>
                  <a:lnTo>
                    <a:pt x="14820900" y="1610258"/>
                  </a:lnTo>
                  <a:lnTo>
                    <a:pt x="14820900" y="178930"/>
                  </a:lnTo>
                  <a:lnTo>
                    <a:pt x="14814506" y="131364"/>
                  </a:lnTo>
                  <a:lnTo>
                    <a:pt x="14796464" y="88621"/>
                  </a:lnTo>
                  <a:lnTo>
                    <a:pt x="14768480" y="52408"/>
                  </a:lnTo>
                  <a:lnTo>
                    <a:pt x="14732263" y="24429"/>
                  </a:lnTo>
                  <a:lnTo>
                    <a:pt x="14689519" y="6391"/>
                  </a:lnTo>
                  <a:lnTo>
                    <a:pt x="14641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2"/>
            <p:cNvSpPr/>
            <p:nvPr/>
          </p:nvSpPr>
          <p:spPr>
            <a:xfrm>
              <a:off x="938022" y="4463033"/>
              <a:ext cx="14820900" cy="1789430"/>
            </a:xfrm>
            <a:custGeom>
              <a:avLst/>
              <a:gdLst/>
              <a:ahLst/>
              <a:cxnLst/>
              <a:rect l="l" t="t" r="r" b="b"/>
              <a:pathLst>
                <a:path w="14820900" h="1789429">
                  <a:moveTo>
                    <a:pt x="0" y="178930"/>
                  </a:moveTo>
                  <a:lnTo>
                    <a:pt x="6391" y="131364"/>
                  </a:lnTo>
                  <a:lnTo>
                    <a:pt x="24429" y="88621"/>
                  </a:lnTo>
                  <a:lnTo>
                    <a:pt x="52406" y="52408"/>
                  </a:lnTo>
                  <a:lnTo>
                    <a:pt x="88617" y="24429"/>
                  </a:lnTo>
                  <a:lnTo>
                    <a:pt x="131356" y="6391"/>
                  </a:lnTo>
                  <a:lnTo>
                    <a:pt x="178917" y="0"/>
                  </a:lnTo>
                  <a:lnTo>
                    <a:pt x="14641957" y="0"/>
                  </a:lnTo>
                  <a:lnTo>
                    <a:pt x="14689519" y="6391"/>
                  </a:lnTo>
                  <a:lnTo>
                    <a:pt x="14732263" y="24429"/>
                  </a:lnTo>
                  <a:lnTo>
                    <a:pt x="14768480" y="52408"/>
                  </a:lnTo>
                  <a:lnTo>
                    <a:pt x="14796464" y="88621"/>
                  </a:lnTo>
                  <a:lnTo>
                    <a:pt x="14814506" y="131364"/>
                  </a:lnTo>
                  <a:lnTo>
                    <a:pt x="14820900" y="178930"/>
                  </a:lnTo>
                  <a:lnTo>
                    <a:pt x="14820900" y="1610258"/>
                  </a:lnTo>
                  <a:lnTo>
                    <a:pt x="14814506" y="1657824"/>
                  </a:lnTo>
                  <a:lnTo>
                    <a:pt x="14796464" y="1700567"/>
                  </a:lnTo>
                  <a:lnTo>
                    <a:pt x="14768480" y="1736780"/>
                  </a:lnTo>
                  <a:lnTo>
                    <a:pt x="14732263" y="1764759"/>
                  </a:lnTo>
                  <a:lnTo>
                    <a:pt x="14689519" y="1782797"/>
                  </a:lnTo>
                  <a:lnTo>
                    <a:pt x="14641957" y="1789188"/>
                  </a:lnTo>
                  <a:lnTo>
                    <a:pt x="178917" y="1789188"/>
                  </a:lnTo>
                  <a:lnTo>
                    <a:pt x="131356" y="1782797"/>
                  </a:lnTo>
                  <a:lnTo>
                    <a:pt x="88617" y="1764759"/>
                  </a:lnTo>
                  <a:lnTo>
                    <a:pt x="52406" y="1736780"/>
                  </a:lnTo>
                  <a:lnTo>
                    <a:pt x="24429" y="1700567"/>
                  </a:lnTo>
                  <a:lnTo>
                    <a:pt x="6391" y="1657824"/>
                  </a:lnTo>
                  <a:lnTo>
                    <a:pt x="0" y="1610258"/>
                  </a:lnTo>
                  <a:lnTo>
                    <a:pt x="0" y="178930"/>
                  </a:lnTo>
                  <a:close/>
                </a:path>
              </a:pathLst>
            </a:custGeom>
            <a:ln w="38099">
              <a:solidFill>
                <a:srgbClr val="E79B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3"/>
            <p:cNvSpPr/>
            <p:nvPr/>
          </p:nvSpPr>
          <p:spPr>
            <a:xfrm>
              <a:off x="2354580" y="4899659"/>
              <a:ext cx="495300" cy="6553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4"/>
            <p:cNvSpPr/>
            <p:nvPr/>
          </p:nvSpPr>
          <p:spPr>
            <a:xfrm>
              <a:off x="2529840" y="5305043"/>
              <a:ext cx="144780" cy="7467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Rectángulo 39"/>
          <p:cNvSpPr/>
          <p:nvPr/>
        </p:nvSpPr>
        <p:spPr>
          <a:xfrm>
            <a:off x="735556" y="1443486"/>
            <a:ext cx="10056422" cy="806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5260" marR="128270" algn="ctr">
              <a:lnSpc>
                <a:spcPct val="86300"/>
              </a:lnSpc>
              <a:spcBef>
                <a:spcPts val="555"/>
              </a:spcBef>
            </a:pPr>
            <a:r>
              <a:rPr lang="es-CO" b="1" spc="-10" dirty="0">
                <a:latin typeface="Arial"/>
                <a:cs typeface="Arial"/>
              </a:rPr>
              <a:t>Son </a:t>
            </a:r>
            <a:r>
              <a:rPr lang="es-CO" b="1" spc="-5" dirty="0">
                <a:latin typeface="Arial"/>
                <a:cs typeface="Arial"/>
              </a:rPr>
              <a:t>las funciones y responsabilidades </a:t>
            </a:r>
            <a:r>
              <a:rPr lang="es-CO" b="1" spc="-10" dirty="0">
                <a:latin typeface="Arial"/>
                <a:cs typeface="Arial"/>
              </a:rPr>
              <a:t>que </a:t>
            </a:r>
            <a:r>
              <a:rPr lang="es-CO" b="1" spc="-5" dirty="0">
                <a:latin typeface="Arial"/>
                <a:cs typeface="Arial"/>
              </a:rPr>
              <a:t>tiene todo servidor público de acuerdo a  </a:t>
            </a:r>
            <a:r>
              <a:rPr lang="es-CO" b="1" dirty="0">
                <a:latin typeface="Arial"/>
                <a:cs typeface="Arial"/>
              </a:rPr>
              <a:t>su </a:t>
            </a:r>
            <a:r>
              <a:rPr lang="es-CO" b="1" spc="-5" dirty="0">
                <a:latin typeface="Arial"/>
                <a:cs typeface="Arial"/>
              </a:rPr>
              <a:t>cargo. Contempladas principalmente en la Constitución, leyes, de</a:t>
            </a:r>
            <a:r>
              <a:rPr lang="es-CO" b="1" dirty="0">
                <a:latin typeface="Arial"/>
                <a:cs typeface="Arial"/>
              </a:rPr>
              <a:t>cretos,  </a:t>
            </a:r>
            <a:r>
              <a:rPr lang="es-CO" b="1" spc="-5" dirty="0">
                <a:latin typeface="Arial"/>
                <a:cs typeface="Arial"/>
              </a:rPr>
              <a:t>acuerdos, reglamentos y manuales de</a:t>
            </a:r>
            <a:r>
              <a:rPr lang="es-CO" b="1" spc="40" dirty="0">
                <a:latin typeface="Arial"/>
                <a:cs typeface="Arial"/>
              </a:rPr>
              <a:t> </a:t>
            </a:r>
            <a:r>
              <a:rPr lang="es-CO" b="1" spc="-5" dirty="0">
                <a:latin typeface="Arial"/>
                <a:cs typeface="Arial"/>
              </a:rPr>
              <a:t>funciones.</a:t>
            </a:r>
            <a:endParaRPr lang="es-CO" dirty="0">
              <a:latin typeface="Arial"/>
              <a:cs typeface="Arial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882776" y="2579667"/>
            <a:ext cx="9885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5080" indent="-73025" algn="ctr">
              <a:tabLst>
                <a:tab pos="0" algn="l"/>
                <a:tab pos="2290763" algn="l"/>
                <a:tab pos="3367088" algn="l"/>
                <a:tab pos="4956175" algn="l"/>
                <a:tab pos="6288088" algn="l"/>
                <a:tab pos="6731000" algn="l"/>
                <a:tab pos="8242300" algn="l"/>
                <a:tab pos="8882063" algn="l"/>
                <a:tab pos="10115550" algn="l"/>
                <a:tab pos="12455525" algn="l"/>
                <a:tab pos="13015913" algn="l"/>
                <a:tab pos="14270038" algn="l"/>
              </a:tabLst>
            </a:pPr>
            <a:r>
              <a:rPr lang="es-CO"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EJE</a:t>
            </a:r>
            <a:r>
              <a:rPr lang="es-CO"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lang="es-CO"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</a:t>
            </a:r>
            <a:r>
              <a:rPr lang="es-CO" sz="1600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lang="es-CO"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lang="es-CO" spc="-15" dirty="0">
                <a:latin typeface="Arial"/>
                <a:cs typeface="Arial"/>
              </a:rPr>
              <a:t>E</a:t>
            </a:r>
            <a:r>
              <a:rPr lang="es-CO" spc="-5" dirty="0">
                <a:latin typeface="Arial"/>
                <a:cs typeface="Arial"/>
              </a:rPr>
              <a:t>s deber</a:t>
            </a:r>
            <a:r>
              <a:rPr lang="es-CO" dirty="0">
                <a:latin typeface="Arial"/>
                <a:cs typeface="Arial"/>
              </a:rPr>
              <a:t>	deb</a:t>
            </a:r>
            <a:r>
              <a:rPr lang="es-CO" spc="-15" dirty="0">
                <a:latin typeface="Arial"/>
                <a:cs typeface="Arial"/>
              </a:rPr>
              <a:t>e</a:t>
            </a:r>
            <a:r>
              <a:rPr lang="es-CO" spc="-5" dirty="0">
                <a:latin typeface="Arial"/>
                <a:cs typeface="Arial"/>
              </a:rPr>
              <a:t>r</a:t>
            </a:r>
            <a:r>
              <a:rPr lang="es-CO" dirty="0">
                <a:latin typeface="Arial"/>
                <a:cs typeface="Arial"/>
              </a:rPr>
              <a:t>	</a:t>
            </a:r>
            <a:r>
              <a:rPr lang="es-CO" spc="-5" dirty="0">
                <a:latin typeface="Arial"/>
                <a:cs typeface="Arial"/>
              </a:rPr>
              <a:t>f</a:t>
            </a:r>
            <a:r>
              <a:rPr lang="es-CO" dirty="0">
                <a:latin typeface="Arial"/>
                <a:cs typeface="Arial"/>
              </a:rPr>
              <a:t>u</a:t>
            </a:r>
            <a:r>
              <a:rPr lang="es-CO" spc="-15" dirty="0">
                <a:latin typeface="Arial"/>
                <a:cs typeface="Arial"/>
              </a:rPr>
              <a:t>n</a:t>
            </a:r>
            <a:r>
              <a:rPr lang="es-CO" dirty="0">
                <a:latin typeface="Arial"/>
                <a:cs typeface="Arial"/>
              </a:rPr>
              <a:t>c</a:t>
            </a:r>
            <a:r>
              <a:rPr lang="es-CO" spc="-5" dirty="0">
                <a:latin typeface="Arial"/>
                <a:cs typeface="Arial"/>
              </a:rPr>
              <a:t>i</a:t>
            </a:r>
            <a:r>
              <a:rPr lang="es-CO" dirty="0">
                <a:latin typeface="Arial"/>
                <a:cs typeface="Arial"/>
              </a:rPr>
              <a:t>o</a:t>
            </a:r>
            <a:r>
              <a:rPr lang="es-CO" spc="-15" dirty="0">
                <a:latin typeface="Arial"/>
                <a:cs typeface="Arial"/>
              </a:rPr>
              <a:t>n</a:t>
            </a:r>
            <a:r>
              <a:rPr lang="es-CO" dirty="0">
                <a:latin typeface="Arial"/>
                <a:cs typeface="Arial"/>
              </a:rPr>
              <a:t>a</a:t>
            </a:r>
            <a:r>
              <a:rPr lang="es-CO" spc="-5" dirty="0">
                <a:latin typeface="Arial"/>
                <a:cs typeface="Arial"/>
              </a:rPr>
              <a:t>l</a:t>
            </a:r>
            <a:r>
              <a:rPr lang="es-CO" dirty="0">
                <a:latin typeface="Arial"/>
                <a:cs typeface="Arial"/>
              </a:rPr>
              <a:t>	de</a:t>
            </a:r>
            <a:r>
              <a:rPr lang="es-CO" spc="-15" dirty="0">
                <a:latin typeface="Arial"/>
                <a:cs typeface="Arial"/>
              </a:rPr>
              <a:t>d</a:t>
            </a:r>
            <a:r>
              <a:rPr lang="es-CO" spc="-5" dirty="0">
                <a:latin typeface="Arial"/>
                <a:cs typeface="Arial"/>
              </a:rPr>
              <a:t>i</a:t>
            </a:r>
            <a:r>
              <a:rPr lang="es-CO" dirty="0">
                <a:latin typeface="Arial"/>
                <a:cs typeface="Arial"/>
              </a:rPr>
              <a:t>c</a:t>
            </a:r>
            <a:r>
              <a:rPr lang="es-CO" spc="-15" dirty="0">
                <a:latin typeface="Arial"/>
                <a:cs typeface="Arial"/>
              </a:rPr>
              <a:t>a</a:t>
            </a:r>
            <a:r>
              <a:rPr lang="es-CO" spc="-5" dirty="0">
                <a:latin typeface="Arial"/>
                <a:cs typeface="Arial"/>
              </a:rPr>
              <a:t>r</a:t>
            </a:r>
            <a:r>
              <a:rPr lang="es-CO" dirty="0">
                <a:latin typeface="Arial"/>
                <a:cs typeface="Arial"/>
              </a:rPr>
              <a:t>	</a:t>
            </a:r>
            <a:r>
              <a:rPr lang="es-CO" spc="-5" dirty="0">
                <a:latin typeface="Arial"/>
                <a:cs typeface="Arial"/>
              </a:rPr>
              <a:t>la</a:t>
            </a:r>
            <a:r>
              <a:rPr lang="es-CO" dirty="0">
                <a:latin typeface="Arial"/>
                <a:cs typeface="Arial"/>
              </a:rPr>
              <a:t>	</a:t>
            </a:r>
            <a:r>
              <a:rPr lang="es-CO" spc="-15" dirty="0">
                <a:latin typeface="Arial"/>
                <a:cs typeface="Arial"/>
              </a:rPr>
              <a:t>t</a:t>
            </a:r>
            <a:r>
              <a:rPr lang="es-CO" dirty="0">
                <a:latin typeface="Arial"/>
                <a:cs typeface="Arial"/>
              </a:rPr>
              <a:t>o</a:t>
            </a:r>
            <a:r>
              <a:rPr lang="es-CO" spc="-5" dirty="0">
                <a:latin typeface="Arial"/>
                <a:cs typeface="Arial"/>
              </a:rPr>
              <a:t>t</a:t>
            </a:r>
            <a:r>
              <a:rPr lang="es-CO" dirty="0">
                <a:latin typeface="Arial"/>
                <a:cs typeface="Arial"/>
              </a:rPr>
              <a:t>a</a:t>
            </a:r>
            <a:r>
              <a:rPr lang="es-CO" spc="-5" dirty="0">
                <a:latin typeface="Arial"/>
                <a:cs typeface="Arial"/>
              </a:rPr>
              <a:t>l</a:t>
            </a:r>
            <a:r>
              <a:rPr lang="es-CO" spc="-15" dirty="0">
                <a:latin typeface="Arial"/>
                <a:cs typeface="Arial"/>
              </a:rPr>
              <a:t>i</a:t>
            </a:r>
            <a:r>
              <a:rPr lang="es-CO" dirty="0">
                <a:latin typeface="Arial"/>
                <a:cs typeface="Arial"/>
              </a:rPr>
              <a:t>da</a:t>
            </a:r>
            <a:r>
              <a:rPr lang="es-CO" spc="-5" dirty="0">
                <a:latin typeface="Arial"/>
                <a:cs typeface="Arial"/>
              </a:rPr>
              <a:t>d</a:t>
            </a:r>
            <a:r>
              <a:rPr lang="es-CO" dirty="0">
                <a:latin typeface="Arial"/>
                <a:cs typeface="Arial"/>
              </a:rPr>
              <a:t>	</a:t>
            </a:r>
            <a:r>
              <a:rPr lang="es-CO" spc="-5" dirty="0">
                <a:latin typeface="Arial"/>
                <a:cs typeface="Arial"/>
              </a:rPr>
              <a:t>d</a:t>
            </a:r>
            <a:r>
              <a:rPr lang="es-CO" spc="-15" dirty="0">
                <a:latin typeface="Arial"/>
                <a:cs typeface="Arial"/>
              </a:rPr>
              <a:t>e</a:t>
            </a:r>
            <a:r>
              <a:rPr lang="es-CO" spc="-5" dirty="0">
                <a:latin typeface="Arial"/>
                <a:cs typeface="Arial"/>
              </a:rPr>
              <a:t>l</a:t>
            </a:r>
            <a:r>
              <a:rPr lang="es-CO" dirty="0">
                <a:latin typeface="Arial"/>
                <a:cs typeface="Arial"/>
              </a:rPr>
              <a:t>	</a:t>
            </a:r>
            <a:r>
              <a:rPr lang="es-CO" spc="-15" dirty="0">
                <a:latin typeface="Arial"/>
                <a:cs typeface="Arial"/>
              </a:rPr>
              <a:t>t</a:t>
            </a:r>
            <a:r>
              <a:rPr lang="es-CO" spc="-5" dirty="0">
                <a:latin typeface="Arial"/>
                <a:cs typeface="Arial"/>
              </a:rPr>
              <a:t>i</a:t>
            </a:r>
            <a:r>
              <a:rPr lang="es-CO" dirty="0">
                <a:latin typeface="Arial"/>
                <a:cs typeface="Arial"/>
              </a:rPr>
              <a:t>e</a:t>
            </a:r>
            <a:r>
              <a:rPr lang="es-CO" spc="-10" dirty="0">
                <a:latin typeface="Arial"/>
                <a:cs typeface="Arial"/>
              </a:rPr>
              <a:t>m</a:t>
            </a:r>
            <a:r>
              <a:rPr lang="es-CO" dirty="0">
                <a:latin typeface="Arial"/>
                <a:cs typeface="Arial"/>
              </a:rPr>
              <a:t>p</a:t>
            </a:r>
            <a:r>
              <a:rPr lang="es-CO" spc="-5" dirty="0">
                <a:latin typeface="Arial"/>
                <a:cs typeface="Arial"/>
              </a:rPr>
              <a:t>o</a:t>
            </a:r>
            <a:r>
              <a:rPr lang="es-CO" dirty="0">
                <a:latin typeface="Arial"/>
                <a:cs typeface="Arial"/>
              </a:rPr>
              <a:t> r</a:t>
            </a:r>
            <a:r>
              <a:rPr lang="es-CO" spc="-15" dirty="0">
                <a:latin typeface="Arial"/>
                <a:cs typeface="Arial"/>
              </a:rPr>
              <a:t>e</a:t>
            </a:r>
            <a:r>
              <a:rPr lang="es-CO" dirty="0">
                <a:latin typeface="Arial"/>
                <a:cs typeface="Arial"/>
              </a:rPr>
              <a:t>g</a:t>
            </a:r>
            <a:r>
              <a:rPr lang="es-CO" spc="-5" dirty="0">
                <a:latin typeface="Arial"/>
                <a:cs typeface="Arial"/>
              </a:rPr>
              <a:t>l</a:t>
            </a:r>
            <a:r>
              <a:rPr lang="es-CO" dirty="0">
                <a:latin typeface="Arial"/>
                <a:cs typeface="Arial"/>
              </a:rPr>
              <a:t>a</a:t>
            </a:r>
            <a:r>
              <a:rPr lang="es-CO" spc="-10" dirty="0">
                <a:latin typeface="Arial"/>
                <a:cs typeface="Arial"/>
              </a:rPr>
              <a:t>m</a:t>
            </a:r>
            <a:r>
              <a:rPr lang="es-CO" dirty="0">
                <a:latin typeface="Arial"/>
                <a:cs typeface="Arial"/>
              </a:rPr>
              <a:t>en</a:t>
            </a:r>
            <a:r>
              <a:rPr lang="es-CO" spc="-5" dirty="0">
                <a:latin typeface="Arial"/>
                <a:cs typeface="Arial"/>
              </a:rPr>
              <a:t>t</a:t>
            </a:r>
            <a:r>
              <a:rPr lang="es-CO" spc="-15" dirty="0">
                <a:latin typeface="Arial"/>
                <a:cs typeface="Arial"/>
              </a:rPr>
              <a:t>a</a:t>
            </a:r>
            <a:r>
              <a:rPr lang="es-CO" dirty="0">
                <a:latin typeface="Arial"/>
                <a:cs typeface="Arial"/>
              </a:rPr>
              <a:t>r</a:t>
            </a:r>
            <a:r>
              <a:rPr lang="es-CO" spc="-5" dirty="0">
                <a:latin typeface="Arial"/>
                <a:cs typeface="Arial"/>
              </a:rPr>
              <a:t>io</a:t>
            </a:r>
            <a:r>
              <a:rPr lang="es-CO" dirty="0">
                <a:latin typeface="Arial"/>
                <a:cs typeface="Arial"/>
              </a:rPr>
              <a:t>	d</a:t>
            </a:r>
            <a:r>
              <a:rPr lang="es-CO" spc="-5" dirty="0">
                <a:latin typeface="Arial"/>
                <a:cs typeface="Arial"/>
              </a:rPr>
              <a:t>e</a:t>
            </a:r>
            <a:r>
              <a:rPr lang="es-CO" dirty="0">
                <a:latin typeface="Arial"/>
                <a:cs typeface="Arial"/>
              </a:rPr>
              <a:t>	</a:t>
            </a:r>
            <a:r>
              <a:rPr lang="es-CO" spc="-5" dirty="0">
                <a:latin typeface="Arial"/>
                <a:cs typeface="Arial"/>
              </a:rPr>
              <a:t>t</a:t>
            </a:r>
            <a:r>
              <a:rPr lang="es-CO" dirty="0">
                <a:latin typeface="Arial"/>
                <a:cs typeface="Arial"/>
              </a:rPr>
              <a:t>r</a:t>
            </a:r>
            <a:r>
              <a:rPr lang="es-CO" spc="-15" dirty="0">
                <a:latin typeface="Arial"/>
                <a:cs typeface="Arial"/>
              </a:rPr>
              <a:t>a</a:t>
            </a:r>
            <a:r>
              <a:rPr lang="es-CO" dirty="0">
                <a:latin typeface="Arial"/>
                <a:cs typeface="Arial"/>
              </a:rPr>
              <a:t>ba</a:t>
            </a:r>
            <a:r>
              <a:rPr lang="es-CO" spc="-5" dirty="0">
                <a:latin typeface="Arial"/>
                <a:cs typeface="Arial"/>
              </a:rPr>
              <a:t>jo</a:t>
            </a:r>
            <a:r>
              <a:rPr lang="es-CO" dirty="0">
                <a:latin typeface="Arial"/>
                <a:cs typeface="Arial"/>
              </a:rPr>
              <a:t>	</a:t>
            </a:r>
            <a:r>
              <a:rPr lang="es-CO" spc="-15" dirty="0">
                <a:latin typeface="Arial"/>
                <a:cs typeface="Arial"/>
              </a:rPr>
              <a:t>al  </a:t>
            </a:r>
            <a:r>
              <a:rPr lang="es-CO" dirty="0">
                <a:latin typeface="Arial"/>
                <a:cs typeface="Arial"/>
              </a:rPr>
              <a:t>desempeño de </a:t>
            </a:r>
            <a:r>
              <a:rPr lang="es-CO" spc="-5" dirty="0">
                <a:latin typeface="Arial"/>
                <a:cs typeface="Arial"/>
              </a:rPr>
              <a:t>las </a:t>
            </a:r>
            <a:r>
              <a:rPr lang="es-CO" dirty="0">
                <a:latin typeface="Arial"/>
                <a:cs typeface="Arial"/>
              </a:rPr>
              <a:t>funciones</a:t>
            </a:r>
            <a:r>
              <a:rPr lang="es-CO" spc="-50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encomendadas</a:t>
            </a:r>
            <a:r>
              <a:rPr lang="es-CO" sz="160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42" name="object 21"/>
          <p:cNvGrpSpPr/>
          <p:nvPr/>
        </p:nvGrpSpPr>
        <p:grpSpPr>
          <a:xfrm>
            <a:off x="4035502" y="4140930"/>
            <a:ext cx="3744098" cy="1794819"/>
            <a:chOff x="5763767" y="8362188"/>
            <a:chExt cx="4876787" cy="2406396"/>
          </a:xfrm>
        </p:grpSpPr>
        <p:sp>
          <p:nvSpPr>
            <p:cNvPr id="43" name="object 22"/>
            <p:cNvSpPr/>
            <p:nvPr/>
          </p:nvSpPr>
          <p:spPr>
            <a:xfrm>
              <a:off x="5763767" y="8362188"/>
              <a:ext cx="4876787" cy="24063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3"/>
            <p:cNvSpPr/>
            <p:nvPr/>
          </p:nvSpPr>
          <p:spPr>
            <a:xfrm>
              <a:off x="5825489" y="8404098"/>
              <a:ext cx="4753610" cy="2283460"/>
            </a:xfrm>
            <a:custGeom>
              <a:avLst/>
              <a:gdLst/>
              <a:ahLst/>
              <a:cxnLst/>
              <a:rect l="l" t="t" r="r" b="b"/>
              <a:pathLst>
                <a:path w="4753609" h="2283459">
                  <a:moveTo>
                    <a:pt x="4525060" y="0"/>
                  </a:moveTo>
                  <a:lnTo>
                    <a:pt x="228295" y="0"/>
                  </a:lnTo>
                  <a:lnTo>
                    <a:pt x="182285" y="4638"/>
                  </a:lnTo>
                  <a:lnTo>
                    <a:pt x="139431" y="17940"/>
                  </a:lnTo>
                  <a:lnTo>
                    <a:pt x="100652" y="38988"/>
                  </a:lnTo>
                  <a:lnTo>
                    <a:pt x="66865" y="66865"/>
                  </a:lnTo>
                  <a:lnTo>
                    <a:pt x="38988" y="100652"/>
                  </a:lnTo>
                  <a:lnTo>
                    <a:pt x="17940" y="139431"/>
                  </a:lnTo>
                  <a:lnTo>
                    <a:pt x="4638" y="182285"/>
                  </a:lnTo>
                  <a:lnTo>
                    <a:pt x="0" y="228295"/>
                  </a:lnTo>
                  <a:lnTo>
                    <a:pt x="0" y="2054656"/>
                  </a:lnTo>
                  <a:lnTo>
                    <a:pt x="4638" y="2100666"/>
                  </a:lnTo>
                  <a:lnTo>
                    <a:pt x="17940" y="2143520"/>
                  </a:lnTo>
                  <a:lnTo>
                    <a:pt x="38988" y="2182299"/>
                  </a:lnTo>
                  <a:lnTo>
                    <a:pt x="66865" y="2216086"/>
                  </a:lnTo>
                  <a:lnTo>
                    <a:pt x="100652" y="2243963"/>
                  </a:lnTo>
                  <a:lnTo>
                    <a:pt x="139431" y="2265011"/>
                  </a:lnTo>
                  <a:lnTo>
                    <a:pt x="182285" y="2278313"/>
                  </a:lnTo>
                  <a:lnTo>
                    <a:pt x="228295" y="2282951"/>
                  </a:lnTo>
                  <a:lnTo>
                    <a:pt x="4525060" y="2282951"/>
                  </a:lnTo>
                  <a:lnTo>
                    <a:pt x="4571070" y="2278313"/>
                  </a:lnTo>
                  <a:lnTo>
                    <a:pt x="4613924" y="2265011"/>
                  </a:lnTo>
                  <a:lnTo>
                    <a:pt x="4652703" y="2243963"/>
                  </a:lnTo>
                  <a:lnTo>
                    <a:pt x="4686490" y="2216086"/>
                  </a:lnTo>
                  <a:lnTo>
                    <a:pt x="4714367" y="2182299"/>
                  </a:lnTo>
                  <a:lnTo>
                    <a:pt x="4735415" y="2143520"/>
                  </a:lnTo>
                  <a:lnTo>
                    <a:pt x="4748717" y="2100666"/>
                  </a:lnTo>
                  <a:lnTo>
                    <a:pt x="4753356" y="2054656"/>
                  </a:lnTo>
                  <a:lnTo>
                    <a:pt x="4753356" y="228295"/>
                  </a:lnTo>
                  <a:lnTo>
                    <a:pt x="4748717" y="182285"/>
                  </a:lnTo>
                  <a:lnTo>
                    <a:pt x="4735415" y="139431"/>
                  </a:lnTo>
                  <a:lnTo>
                    <a:pt x="4714367" y="100652"/>
                  </a:lnTo>
                  <a:lnTo>
                    <a:pt x="4686490" y="66865"/>
                  </a:lnTo>
                  <a:lnTo>
                    <a:pt x="4652703" y="38988"/>
                  </a:lnTo>
                  <a:lnTo>
                    <a:pt x="4613924" y="17940"/>
                  </a:lnTo>
                  <a:lnTo>
                    <a:pt x="4571070" y="4638"/>
                  </a:lnTo>
                  <a:lnTo>
                    <a:pt x="4525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4"/>
            <p:cNvSpPr/>
            <p:nvPr/>
          </p:nvSpPr>
          <p:spPr>
            <a:xfrm>
              <a:off x="5825489" y="8404098"/>
              <a:ext cx="4753610" cy="2283460"/>
            </a:xfrm>
            <a:custGeom>
              <a:avLst/>
              <a:gdLst/>
              <a:ahLst/>
              <a:cxnLst/>
              <a:rect l="l" t="t" r="r" b="b"/>
              <a:pathLst>
                <a:path w="4753609" h="2283459">
                  <a:moveTo>
                    <a:pt x="0" y="228295"/>
                  </a:moveTo>
                  <a:lnTo>
                    <a:pt x="4638" y="182285"/>
                  </a:lnTo>
                  <a:lnTo>
                    <a:pt x="17940" y="139431"/>
                  </a:lnTo>
                  <a:lnTo>
                    <a:pt x="38988" y="100652"/>
                  </a:lnTo>
                  <a:lnTo>
                    <a:pt x="66865" y="66865"/>
                  </a:lnTo>
                  <a:lnTo>
                    <a:pt x="100652" y="38988"/>
                  </a:lnTo>
                  <a:lnTo>
                    <a:pt x="139431" y="17940"/>
                  </a:lnTo>
                  <a:lnTo>
                    <a:pt x="182285" y="4638"/>
                  </a:lnTo>
                  <a:lnTo>
                    <a:pt x="228295" y="0"/>
                  </a:lnTo>
                  <a:lnTo>
                    <a:pt x="4525060" y="0"/>
                  </a:lnTo>
                  <a:lnTo>
                    <a:pt x="4571070" y="4638"/>
                  </a:lnTo>
                  <a:lnTo>
                    <a:pt x="4613924" y="17940"/>
                  </a:lnTo>
                  <a:lnTo>
                    <a:pt x="4652703" y="38988"/>
                  </a:lnTo>
                  <a:lnTo>
                    <a:pt x="4686490" y="66865"/>
                  </a:lnTo>
                  <a:lnTo>
                    <a:pt x="4714367" y="100652"/>
                  </a:lnTo>
                  <a:lnTo>
                    <a:pt x="4735415" y="139431"/>
                  </a:lnTo>
                  <a:lnTo>
                    <a:pt x="4748717" y="182285"/>
                  </a:lnTo>
                  <a:lnTo>
                    <a:pt x="4753356" y="228295"/>
                  </a:lnTo>
                  <a:lnTo>
                    <a:pt x="4753356" y="2054656"/>
                  </a:lnTo>
                  <a:lnTo>
                    <a:pt x="4748717" y="2100666"/>
                  </a:lnTo>
                  <a:lnTo>
                    <a:pt x="4735415" y="2143520"/>
                  </a:lnTo>
                  <a:lnTo>
                    <a:pt x="4714367" y="2182299"/>
                  </a:lnTo>
                  <a:lnTo>
                    <a:pt x="4686490" y="2216086"/>
                  </a:lnTo>
                  <a:lnTo>
                    <a:pt x="4652703" y="2243963"/>
                  </a:lnTo>
                  <a:lnTo>
                    <a:pt x="4613924" y="2265011"/>
                  </a:lnTo>
                  <a:lnTo>
                    <a:pt x="4571070" y="2278313"/>
                  </a:lnTo>
                  <a:lnTo>
                    <a:pt x="4525060" y="2282951"/>
                  </a:lnTo>
                  <a:lnTo>
                    <a:pt x="228295" y="2282951"/>
                  </a:lnTo>
                  <a:lnTo>
                    <a:pt x="182285" y="2278313"/>
                  </a:lnTo>
                  <a:lnTo>
                    <a:pt x="139431" y="2265011"/>
                  </a:lnTo>
                  <a:lnTo>
                    <a:pt x="100652" y="2243963"/>
                  </a:lnTo>
                  <a:lnTo>
                    <a:pt x="66865" y="2216086"/>
                  </a:lnTo>
                  <a:lnTo>
                    <a:pt x="38988" y="2182299"/>
                  </a:lnTo>
                  <a:lnTo>
                    <a:pt x="17940" y="2143520"/>
                  </a:lnTo>
                  <a:lnTo>
                    <a:pt x="4638" y="2100666"/>
                  </a:lnTo>
                  <a:lnTo>
                    <a:pt x="0" y="2054656"/>
                  </a:lnTo>
                  <a:lnTo>
                    <a:pt x="0" y="228295"/>
                  </a:lnTo>
                  <a:close/>
                </a:path>
              </a:pathLst>
            </a:custGeom>
            <a:ln w="38100">
              <a:solidFill>
                <a:srgbClr val="E79B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21"/>
          <p:cNvGrpSpPr/>
          <p:nvPr/>
        </p:nvGrpSpPr>
        <p:grpSpPr>
          <a:xfrm>
            <a:off x="7806540" y="4172605"/>
            <a:ext cx="3744098" cy="1794819"/>
            <a:chOff x="5763767" y="8362188"/>
            <a:chExt cx="4876787" cy="2406396"/>
          </a:xfrm>
        </p:grpSpPr>
        <p:sp>
          <p:nvSpPr>
            <p:cNvPr id="47" name="object 22"/>
            <p:cNvSpPr/>
            <p:nvPr/>
          </p:nvSpPr>
          <p:spPr>
            <a:xfrm>
              <a:off x="5763767" y="8362188"/>
              <a:ext cx="4876787" cy="24063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3"/>
            <p:cNvSpPr/>
            <p:nvPr/>
          </p:nvSpPr>
          <p:spPr>
            <a:xfrm>
              <a:off x="5825489" y="8404098"/>
              <a:ext cx="4753610" cy="2283460"/>
            </a:xfrm>
            <a:custGeom>
              <a:avLst/>
              <a:gdLst/>
              <a:ahLst/>
              <a:cxnLst/>
              <a:rect l="l" t="t" r="r" b="b"/>
              <a:pathLst>
                <a:path w="4753609" h="2283459">
                  <a:moveTo>
                    <a:pt x="4525060" y="0"/>
                  </a:moveTo>
                  <a:lnTo>
                    <a:pt x="228295" y="0"/>
                  </a:lnTo>
                  <a:lnTo>
                    <a:pt x="182285" y="4638"/>
                  </a:lnTo>
                  <a:lnTo>
                    <a:pt x="139431" y="17940"/>
                  </a:lnTo>
                  <a:lnTo>
                    <a:pt x="100652" y="38988"/>
                  </a:lnTo>
                  <a:lnTo>
                    <a:pt x="66865" y="66865"/>
                  </a:lnTo>
                  <a:lnTo>
                    <a:pt x="38988" y="100652"/>
                  </a:lnTo>
                  <a:lnTo>
                    <a:pt x="17940" y="139431"/>
                  </a:lnTo>
                  <a:lnTo>
                    <a:pt x="4638" y="182285"/>
                  </a:lnTo>
                  <a:lnTo>
                    <a:pt x="0" y="228295"/>
                  </a:lnTo>
                  <a:lnTo>
                    <a:pt x="0" y="2054656"/>
                  </a:lnTo>
                  <a:lnTo>
                    <a:pt x="4638" y="2100666"/>
                  </a:lnTo>
                  <a:lnTo>
                    <a:pt x="17940" y="2143520"/>
                  </a:lnTo>
                  <a:lnTo>
                    <a:pt x="38988" y="2182299"/>
                  </a:lnTo>
                  <a:lnTo>
                    <a:pt x="66865" y="2216086"/>
                  </a:lnTo>
                  <a:lnTo>
                    <a:pt x="100652" y="2243963"/>
                  </a:lnTo>
                  <a:lnTo>
                    <a:pt x="139431" y="2265011"/>
                  </a:lnTo>
                  <a:lnTo>
                    <a:pt x="182285" y="2278313"/>
                  </a:lnTo>
                  <a:lnTo>
                    <a:pt x="228295" y="2282951"/>
                  </a:lnTo>
                  <a:lnTo>
                    <a:pt x="4525060" y="2282951"/>
                  </a:lnTo>
                  <a:lnTo>
                    <a:pt x="4571070" y="2278313"/>
                  </a:lnTo>
                  <a:lnTo>
                    <a:pt x="4613924" y="2265011"/>
                  </a:lnTo>
                  <a:lnTo>
                    <a:pt x="4652703" y="2243963"/>
                  </a:lnTo>
                  <a:lnTo>
                    <a:pt x="4686490" y="2216086"/>
                  </a:lnTo>
                  <a:lnTo>
                    <a:pt x="4714367" y="2182299"/>
                  </a:lnTo>
                  <a:lnTo>
                    <a:pt x="4735415" y="2143520"/>
                  </a:lnTo>
                  <a:lnTo>
                    <a:pt x="4748717" y="2100666"/>
                  </a:lnTo>
                  <a:lnTo>
                    <a:pt x="4753356" y="2054656"/>
                  </a:lnTo>
                  <a:lnTo>
                    <a:pt x="4753356" y="228295"/>
                  </a:lnTo>
                  <a:lnTo>
                    <a:pt x="4748717" y="182285"/>
                  </a:lnTo>
                  <a:lnTo>
                    <a:pt x="4735415" y="139431"/>
                  </a:lnTo>
                  <a:lnTo>
                    <a:pt x="4714367" y="100652"/>
                  </a:lnTo>
                  <a:lnTo>
                    <a:pt x="4686490" y="66865"/>
                  </a:lnTo>
                  <a:lnTo>
                    <a:pt x="4652703" y="38988"/>
                  </a:lnTo>
                  <a:lnTo>
                    <a:pt x="4613924" y="17940"/>
                  </a:lnTo>
                  <a:lnTo>
                    <a:pt x="4571070" y="4638"/>
                  </a:lnTo>
                  <a:lnTo>
                    <a:pt x="4525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4"/>
            <p:cNvSpPr/>
            <p:nvPr/>
          </p:nvSpPr>
          <p:spPr>
            <a:xfrm>
              <a:off x="5825489" y="8404098"/>
              <a:ext cx="4753610" cy="2283460"/>
            </a:xfrm>
            <a:custGeom>
              <a:avLst/>
              <a:gdLst/>
              <a:ahLst/>
              <a:cxnLst/>
              <a:rect l="l" t="t" r="r" b="b"/>
              <a:pathLst>
                <a:path w="4753609" h="2283459">
                  <a:moveTo>
                    <a:pt x="0" y="228295"/>
                  </a:moveTo>
                  <a:lnTo>
                    <a:pt x="4638" y="182285"/>
                  </a:lnTo>
                  <a:lnTo>
                    <a:pt x="17940" y="139431"/>
                  </a:lnTo>
                  <a:lnTo>
                    <a:pt x="38988" y="100652"/>
                  </a:lnTo>
                  <a:lnTo>
                    <a:pt x="66865" y="66865"/>
                  </a:lnTo>
                  <a:lnTo>
                    <a:pt x="100652" y="38988"/>
                  </a:lnTo>
                  <a:lnTo>
                    <a:pt x="139431" y="17940"/>
                  </a:lnTo>
                  <a:lnTo>
                    <a:pt x="182285" y="4638"/>
                  </a:lnTo>
                  <a:lnTo>
                    <a:pt x="228295" y="0"/>
                  </a:lnTo>
                  <a:lnTo>
                    <a:pt x="4525060" y="0"/>
                  </a:lnTo>
                  <a:lnTo>
                    <a:pt x="4571070" y="4638"/>
                  </a:lnTo>
                  <a:lnTo>
                    <a:pt x="4613924" y="17940"/>
                  </a:lnTo>
                  <a:lnTo>
                    <a:pt x="4652703" y="38988"/>
                  </a:lnTo>
                  <a:lnTo>
                    <a:pt x="4686490" y="66865"/>
                  </a:lnTo>
                  <a:lnTo>
                    <a:pt x="4714367" y="100652"/>
                  </a:lnTo>
                  <a:lnTo>
                    <a:pt x="4735415" y="139431"/>
                  </a:lnTo>
                  <a:lnTo>
                    <a:pt x="4748717" y="182285"/>
                  </a:lnTo>
                  <a:lnTo>
                    <a:pt x="4753356" y="228295"/>
                  </a:lnTo>
                  <a:lnTo>
                    <a:pt x="4753356" y="2054656"/>
                  </a:lnTo>
                  <a:lnTo>
                    <a:pt x="4748717" y="2100666"/>
                  </a:lnTo>
                  <a:lnTo>
                    <a:pt x="4735415" y="2143520"/>
                  </a:lnTo>
                  <a:lnTo>
                    <a:pt x="4714367" y="2182299"/>
                  </a:lnTo>
                  <a:lnTo>
                    <a:pt x="4686490" y="2216086"/>
                  </a:lnTo>
                  <a:lnTo>
                    <a:pt x="4652703" y="2243963"/>
                  </a:lnTo>
                  <a:lnTo>
                    <a:pt x="4613924" y="2265011"/>
                  </a:lnTo>
                  <a:lnTo>
                    <a:pt x="4571070" y="2278313"/>
                  </a:lnTo>
                  <a:lnTo>
                    <a:pt x="4525060" y="2282951"/>
                  </a:lnTo>
                  <a:lnTo>
                    <a:pt x="228295" y="2282951"/>
                  </a:lnTo>
                  <a:lnTo>
                    <a:pt x="182285" y="2278313"/>
                  </a:lnTo>
                  <a:lnTo>
                    <a:pt x="139431" y="2265011"/>
                  </a:lnTo>
                  <a:lnTo>
                    <a:pt x="100652" y="2243963"/>
                  </a:lnTo>
                  <a:lnTo>
                    <a:pt x="66865" y="2216086"/>
                  </a:lnTo>
                  <a:lnTo>
                    <a:pt x="38988" y="2182299"/>
                  </a:lnTo>
                  <a:lnTo>
                    <a:pt x="17940" y="2143520"/>
                  </a:lnTo>
                  <a:lnTo>
                    <a:pt x="4638" y="2100666"/>
                  </a:lnTo>
                  <a:lnTo>
                    <a:pt x="0" y="2054656"/>
                  </a:lnTo>
                  <a:lnTo>
                    <a:pt x="0" y="228295"/>
                  </a:lnTo>
                  <a:close/>
                </a:path>
              </a:pathLst>
            </a:custGeom>
            <a:ln w="38100">
              <a:solidFill>
                <a:srgbClr val="E79B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Rectángulo 49"/>
          <p:cNvSpPr/>
          <p:nvPr/>
        </p:nvSpPr>
        <p:spPr>
          <a:xfrm>
            <a:off x="4537137" y="4419092"/>
            <a:ext cx="278438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90"/>
              </a:lnSpc>
              <a:spcBef>
                <a:spcPts val="95"/>
              </a:spcBef>
            </a:pPr>
            <a:r>
              <a:rPr lang="es-CO" sz="2000" b="1" spc="-120" dirty="0">
                <a:solidFill>
                  <a:srgbClr val="00AF50"/>
                </a:solidFill>
                <a:latin typeface="Arial"/>
                <a:cs typeface="Arial"/>
              </a:rPr>
              <a:t>FALTA</a:t>
            </a:r>
            <a:r>
              <a:rPr lang="es-CO" sz="2000" b="1" spc="-10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es-CO" sz="2000" b="1" spc="-50" dirty="0">
                <a:solidFill>
                  <a:srgbClr val="00AF50"/>
                </a:solidFill>
                <a:latin typeface="Arial"/>
                <a:cs typeface="Arial"/>
              </a:rPr>
              <a:t>GRAVE</a:t>
            </a:r>
            <a:endParaRPr lang="es-CO" sz="2000" dirty="0">
              <a:latin typeface="Arial"/>
              <a:cs typeface="Arial"/>
            </a:endParaRPr>
          </a:p>
          <a:p>
            <a:pPr algn="ctr">
              <a:lnSpc>
                <a:spcPts val="3290"/>
              </a:lnSpc>
            </a:pPr>
            <a:r>
              <a:rPr lang="es-CO" sz="2000" dirty="0">
                <a:latin typeface="Arial"/>
                <a:cs typeface="Arial"/>
              </a:rPr>
              <a:t>Inasistencia </a:t>
            </a:r>
            <a:r>
              <a:rPr lang="es-CO" sz="2000" spc="-5" dirty="0">
                <a:latin typeface="Arial"/>
                <a:cs typeface="Arial"/>
              </a:rPr>
              <a:t>a</a:t>
            </a:r>
            <a:r>
              <a:rPr lang="es-CO" sz="2000" spc="-90" dirty="0">
                <a:latin typeface="Arial"/>
                <a:cs typeface="Arial"/>
              </a:rPr>
              <a:t> </a:t>
            </a:r>
            <a:r>
              <a:rPr lang="es-CO" sz="2000" spc="-20" dirty="0">
                <a:latin typeface="Arial"/>
                <a:cs typeface="Arial"/>
              </a:rPr>
              <a:t>laborar.</a:t>
            </a:r>
            <a:endParaRPr lang="es-CO" sz="2000" dirty="0">
              <a:latin typeface="Arial"/>
              <a:cs typeface="Arial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8064420" y="4158612"/>
            <a:ext cx="3068501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90"/>
              </a:lnSpc>
              <a:spcBef>
                <a:spcPts val="95"/>
              </a:spcBef>
            </a:pPr>
            <a:r>
              <a:rPr lang="es-CO" sz="2000" b="1" spc="-120" dirty="0">
                <a:solidFill>
                  <a:srgbClr val="00AF50"/>
                </a:solidFill>
                <a:latin typeface="Arial"/>
                <a:cs typeface="Arial"/>
              </a:rPr>
              <a:t>FALTA</a:t>
            </a:r>
            <a:r>
              <a:rPr lang="es-CO" sz="2000" b="1" spc="-10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es-CO" sz="2000" b="1" spc="-30" dirty="0">
                <a:solidFill>
                  <a:srgbClr val="00AF50"/>
                </a:solidFill>
                <a:latin typeface="Arial"/>
                <a:cs typeface="Arial"/>
              </a:rPr>
              <a:t>GRAVÍSIMA</a:t>
            </a:r>
            <a:endParaRPr lang="es-CO" sz="2000" dirty="0">
              <a:latin typeface="Arial"/>
              <a:cs typeface="Arial"/>
            </a:endParaRPr>
          </a:p>
          <a:p>
            <a:pPr marL="12700" marR="5080" algn="ctr">
              <a:lnSpc>
                <a:spcPts val="3229"/>
              </a:lnSpc>
              <a:spcBef>
                <a:spcPts val="145"/>
              </a:spcBef>
            </a:pPr>
            <a:r>
              <a:rPr lang="es-CO" sz="2000" spc="-5" dirty="0">
                <a:latin typeface="Arial"/>
                <a:cs typeface="Arial"/>
              </a:rPr>
              <a:t>Abandono </a:t>
            </a:r>
            <a:r>
              <a:rPr lang="es-CO" sz="2000" dirty="0">
                <a:latin typeface="Arial"/>
                <a:cs typeface="Arial"/>
              </a:rPr>
              <a:t>injustificado</a:t>
            </a:r>
            <a:r>
              <a:rPr lang="es-CO" sz="2000" spc="-100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del  cargo, función </a:t>
            </a:r>
            <a:r>
              <a:rPr lang="es-CO" sz="2000" spc="-5" dirty="0">
                <a:latin typeface="Arial"/>
                <a:cs typeface="Arial"/>
              </a:rPr>
              <a:t>o</a:t>
            </a:r>
            <a:r>
              <a:rPr lang="es-CO" sz="2000" spc="-80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servicio.</a:t>
            </a:r>
          </a:p>
        </p:txBody>
      </p:sp>
    </p:spTree>
    <p:extLst>
      <p:ext uri="{BB962C8B-B14F-4D97-AF65-F5344CB8AC3E}">
        <p14:creationId xmlns:p14="http://schemas.microsoft.com/office/powerpoint/2010/main" val="326944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GRADO DE CULPABILIDAD</a:t>
            </a:r>
          </a:p>
        </p:txBody>
      </p:sp>
      <p:grpSp>
        <p:nvGrpSpPr>
          <p:cNvPr id="6" name="object 4"/>
          <p:cNvGrpSpPr/>
          <p:nvPr/>
        </p:nvGrpSpPr>
        <p:grpSpPr>
          <a:xfrm>
            <a:off x="877147" y="1077554"/>
            <a:ext cx="9299371" cy="5580663"/>
            <a:chOff x="1857755" y="2846832"/>
            <a:chExt cx="11123930" cy="6680200"/>
          </a:xfrm>
        </p:grpSpPr>
        <p:sp>
          <p:nvSpPr>
            <p:cNvPr id="8" name="object 5"/>
            <p:cNvSpPr/>
            <p:nvPr/>
          </p:nvSpPr>
          <p:spPr>
            <a:xfrm>
              <a:off x="4760976" y="4709160"/>
              <a:ext cx="8220456" cy="48173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1857755" y="2846832"/>
              <a:ext cx="3732276" cy="34701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Rectángulo 4"/>
          <p:cNvSpPr/>
          <p:nvPr/>
        </p:nvSpPr>
        <p:spPr>
          <a:xfrm>
            <a:off x="3958304" y="3248164"/>
            <a:ext cx="5790992" cy="2680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ctr">
              <a:lnSpc>
                <a:spcPts val="4140"/>
              </a:lnSpc>
              <a:tabLst>
                <a:tab pos="5262880" algn="l"/>
                <a:tab pos="6399530" algn="l"/>
                <a:tab pos="6535420" algn="l"/>
                <a:tab pos="9139555" algn="l"/>
              </a:tabLst>
            </a:pPr>
            <a:r>
              <a:rPr lang="es-CO" sz="2400" spc="-5" dirty="0">
                <a:latin typeface="Arial"/>
                <a:cs typeface="Arial"/>
              </a:rPr>
              <a:t>La conducta es cometida </a:t>
            </a:r>
            <a:r>
              <a:rPr lang="es-CO" sz="2400" spc="-10" dirty="0">
                <a:latin typeface="Arial"/>
                <a:cs typeface="Arial"/>
              </a:rPr>
              <a:t>por  </a:t>
            </a:r>
            <a:r>
              <a:rPr lang="es-CO" sz="2400" spc="-5" dirty="0">
                <a:latin typeface="Arial"/>
                <a:cs typeface="Arial"/>
              </a:rPr>
              <a:t>desconocimiento, </a:t>
            </a:r>
            <a:r>
              <a:rPr lang="es-CO" sz="2400" spc="-10" dirty="0">
                <a:latin typeface="Arial"/>
                <a:cs typeface="Arial"/>
              </a:rPr>
              <a:t>om</a:t>
            </a:r>
            <a:r>
              <a:rPr lang="es-CO" sz="2400" spc="5" dirty="0">
                <a:latin typeface="Arial"/>
                <a:cs typeface="Arial"/>
              </a:rPr>
              <a:t>i</a:t>
            </a:r>
            <a:r>
              <a:rPr lang="es-CO" sz="2400" dirty="0">
                <a:latin typeface="Arial"/>
                <a:cs typeface="Arial"/>
              </a:rPr>
              <a:t>s</a:t>
            </a:r>
            <a:r>
              <a:rPr lang="es-CO" sz="2400" spc="-5" dirty="0">
                <a:latin typeface="Arial"/>
                <a:cs typeface="Arial"/>
              </a:rPr>
              <a:t>i</a:t>
            </a:r>
            <a:r>
              <a:rPr lang="es-CO" sz="2400" spc="-10" dirty="0">
                <a:latin typeface="Arial"/>
                <a:cs typeface="Arial"/>
              </a:rPr>
              <a:t>ón</a:t>
            </a:r>
            <a:r>
              <a:rPr lang="es-CO" sz="2400" spc="-5" dirty="0">
                <a:latin typeface="Arial"/>
                <a:cs typeface="Arial"/>
              </a:rPr>
              <a:t>,</a:t>
            </a:r>
            <a:r>
              <a:rPr lang="es-CO" sz="2400" dirty="0">
                <a:latin typeface="Arial"/>
                <a:cs typeface="Arial"/>
              </a:rPr>
              <a:t> s</a:t>
            </a:r>
            <a:r>
              <a:rPr lang="es-CO" sz="2400" spc="-10" dirty="0">
                <a:latin typeface="Arial"/>
                <a:cs typeface="Arial"/>
              </a:rPr>
              <a:t>in  mo</a:t>
            </a:r>
            <a:r>
              <a:rPr lang="es-CO" sz="2400" dirty="0">
                <a:latin typeface="Arial"/>
                <a:cs typeface="Arial"/>
              </a:rPr>
              <a:t>st</a:t>
            </a:r>
            <a:r>
              <a:rPr lang="es-CO" sz="2400" spc="-5" dirty="0">
                <a:latin typeface="Arial"/>
                <a:cs typeface="Arial"/>
              </a:rPr>
              <a:t>r</a:t>
            </a:r>
            <a:r>
              <a:rPr lang="es-CO" sz="2400" dirty="0">
                <a:latin typeface="Arial"/>
                <a:cs typeface="Arial"/>
              </a:rPr>
              <a:t>a</a:t>
            </a:r>
            <a:r>
              <a:rPr lang="es-CO" sz="2400" spc="-5" dirty="0">
                <a:latin typeface="Arial"/>
                <a:cs typeface="Arial"/>
              </a:rPr>
              <a:t>r</a:t>
            </a:r>
            <a:r>
              <a:rPr lang="es-CO" sz="2400" dirty="0">
                <a:latin typeface="Arial"/>
                <a:cs typeface="Arial"/>
              </a:rPr>
              <a:t> </a:t>
            </a:r>
            <a:r>
              <a:rPr lang="es-CO" sz="2400" spc="-10" dirty="0">
                <a:latin typeface="Arial"/>
                <a:cs typeface="Arial"/>
              </a:rPr>
              <a:t>un</a:t>
            </a:r>
            <a:r>
              <a:rPr lang="es-CO" sz="2400" spc="-5" dirty="0">
                <a:latin typeface="Arial"/>
                <a:cs typeface="Arial"/>
              </a:rPr>
              <a:t>a</a:t>
            </a:r>
            <a:r>
              <a:rPr lang="es-CO" sz="2400" dirty="0">
                <a:latin typeface="Arial"/>
                <a:cs typeface="Arial"/>
              </a:rPr>
              <a:t> </a:t>
            </a:r>
            <a:r>
              <a:rPr lang="es-CO" sz="2400" spc="-5" dirty="0">
                <a:latin typeface="Arial"/>
                <a:cs typeface="Arial"/>
              </a:rPr>
              <a:t>i</a:t>
            </a:r>
            <a:r>
              <a:rPr lang="es-CO" sz="2400" spc="-10" dirty="0">
                <a:latin typeface="Arial"/>
                <a:cs typeface="Arial"/>
              </a:rPr>
              <a:t>n</a:t>
            </a:r>
            <a:r>
              <a:rPr lang="es-CO" sz="2400" dirty="0">
                <a:latin typeface="Arial"/>
                <a:cs typeface="Arial"/>
              </a:rPr>
              <a:t>t</a:t>
            </a:r>
            <a:r>
              <a:rPr lang="es-CO" sz="2400" spc="-10" dirty="0">
                <a:latin typeface="Arial"/>
                <a:cs typeface="Arial"/>
              </a:rPr>
              <a:t>en</a:t>
            </a:r>
            <a:r>
              <a:rPr lang="es-CO" sz="2400" dirty="0">
                <a:latin typeface="Arial"/>
                <a:cs typeface="Arial"/>
              </a:rPr>
              <a:t>c</a:t>
            </a:r>
            <a:r>
              <a:rPr lang="es-CO" sz="2400" spc="-5" dirty="0">
                <a:latin typeface="Arial"/>
                <a:cs typeface="Arial"/>
              </a:rPr>
              <a:t>i</a:t>
            </a:r>
            <a:r>
              <a:rPr lang="es-CO" sz="2400" spc="-10" dirty="0">
                <a:latin typeface="Arial"/>
                <a:cs typeface="Arial"/>
              </a:rPr>
              <a:t>ona</a:t>
            </a:r>
            <a:r>
              <a:rPr lang="es-CO" sz="2400" spc="-5" dirty="0">
                <a:latin typeface="Arial"/>
                <a:cs typeface="Arial"/>
              </a:rPr>
              <a:t>l</a:t>
            </a:r>
            <a:r>
              <a:rPr lang="es-CO" sz="2400" spc="5" dirty="0">
                <a:latin typeface="Arial"/>
                <a:cs typeface="Arial"/>
              </a:rPr>
              <a:t>i</a:t>
            </a:r>
            <a:r>
              <a:rPr lang="es-CO" sz="2400" spc="-10" dirty="0">
                <a:latin typeface="Arial"/>
                <a:cs typeface="Arial"/>
              </a:rPr>
              <a:t>dad  del </a:t>
            </a:r>
            <a:r>
              <a:rPr lang="es-CO" sz="2400" spc="-5" dirty="0">
                <a:latin typeface="Arial"/>
                <a:cs typeface="Arial"/>
              </a:rPr>
              <a:t>sujeto</a:t>
            </a:r>
            <a:r>
              <a:rPr lang="es-CO" sz="2400" spc="15" dirty="0">
                <a:latin typeface="Arial"/>
                <a:cs typeface="Arial"/>
              </a:rPr>
              <a:t> </a:t>
            </a:r>
            <a:r>
              <a:rPr lang="es-CO" sz="2400" spc="-5" dirty="0">
                <a:latin typeface="Arial"/>
                <a:cs typeface="Arial"/>
              </a:rPr>
              <a:t>disciplinable.</a:t>
            </a:r>
            <a:endParaRPr lang="es-CO"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lang="es-CO" sz="2400" spc="-5" dirty="0">
                <a:latin typeface="Arial"/>
                <a:cs typeface="Arial"/>
              </a:rPr>
              <a:t>(</a:t>
            </a:r>
            <a:r>
              <a:rPr lang="es-CO" sz="2400" b="1" spc="-5" dirty="0">
                <a:latin typeface="Arial"/>
                <a:cs typeface="Arial"/>
              </a:rPr>
              <a:t>Sin</a:t>
            </a:r>
            <a:r>
              <a:rPr lang="es-CO" sz="2400" b="1" spc="-10" dirty="0">
                <a:latin typeface="Arial"/>
                <a:cs typeface="Arial"/>
              </a:rPr>
              <a:t> </a:t>
            </a:r>
            <a:r>
              <a:rPr lang="es-CO" sz="2400" b="1" spc="-5" dirty="0">
                <a:latin typeface="Arial"/>
                <a:cs typeface="Arial"/>
              </a:rPr>
              <a:t>Intención</a:t>
            </a:r>
            <a:r>
              <a:rPr lang="es-CO" sz="2400" spc="-5" dirty="0">
                <a:latin typeface="Arial"/>
                <a:cs typeface="Arial"/>
              </a:rPr>
              <a:t>)</a:t>
            </a:r>
            <a:endParaRPr lang="es-CO" sz="2400" dirty="0">
              <a:latin typeface="Arial"/>
              <a:cs typeface="Ari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55032" y="2311895"/>
            <a:ext cx="2430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CO" sz="4400" b="1" spc="-7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CULPA</a:t>
            </a:r>
            <a:endParaRPr lang="es-CO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52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GRADO DE CULPABILIDAD</a:t>
            </a:r>
          </a:p>
        </p:txBody>
      </p:sp>
      <p:grpSp>
        <p:nvGrpSpPr>
          <p:cNvPr id="6" name="object 4"/>
          <p:cNvGrpSpPr/>
          <p:nvPr/>
        </p:nvGrpSpPr>
        <p:grpSpPr>
          <a:xfrm>
            <a:off x="877147" y="1077554"/>
            <a:ext cx="9299371" cy="5580663"/>
            <a:chOff x="1857755" y="2846832"/>
            <a:chExt cx="11123930" cy="6680200"/>
          </a:xfrm>
        </p:grpSpPr>
        <p:sp>
          <p:nvSpPr>
            <p:cNvPr id="8" name="object 5"/>
            <p:cNvSpPr/>
            <p:nvPr/>
          </p:nvSpPr>
          <p:spPr>
            <a:xfrm>
              <a:off x="4760976" y="4709160"/>
              <a:ext cx="8220456" cy="48173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1857755" y="2846832"/>
              <a:ext cx="3732276" cy="34701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Rectángulo 4"/>
          <p:cNvSpPr/>
          <p:nvPr/>
        </p:nvSpPr>
        <p:spPr>
          <a:xfrm>
            <a:off x="3958304" y="3248164"/>
            <a:ext cx="5790992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ctr">
              <a:lnSpc>
                <a:spcPts val="4140"/>
              </a:lnSpc>
              <a:tabLst>
                <a:tab pos="5262880" algn="l"/>
                <a:tab pos="6399530" algn="l"/>
                <a:tab pos="6535420" algn="l"/>
                <a:tab pos="9139555" algn="l"/>
              </a:tabLst>
            </a:pPr>
            <a:r>
              <a:rPr lang="es-CO" sz="2400" spc="-5" dirty="0">
                <a:latin typeface="Arial"/>
                <a:cs typeface="Arial"/>
              </a:rPr>
              <a:t>La conducta es cometida </a:t>
            </a:r>
            <a:r>
              <a:rPr lang="es-CO" sz="2400" spc="-10" dirty="0">
                <a:latin typeface="Arial"/>
                <a:cs typeface="Arial"/>
              </a:rPr>
              <a:t>con pleno conocimiento y con la voluntad de hacerlo pese a dicho conocimiento </a:t>
            </a:r>
            <a:r>
              <a:rPr lang="es-CO" sz="2400" spc="-5" dirty="0">
                <a:latin typeface="Arial"/>
                <a:cs typeface="Arial"/>
              </a:rPr>
              <a:t>(</a:t>
            </a:r>
            <a:r>
              <a:rPr lang="es-CO" sz="2400" b="1" spc="-5" dirty="0">
                <a:latin typeface="Arial"/>
                <a:cs typeface="Arial"/>
              </a:rPr>
              <a:t>Intención</a:t>
            </a:r>
            <a:r>
              <a:rPr lang="es-CO" sz="2400" spc="-5" dirty="0">
                <a:latin typeface="Arial"/>
                <a:cs typeface="Arial"/>
              </a:rPr>
              <a:t>)</a:t>
            </a:r>
            <a:endParaRPr lang="es-CO" sz="2400" dirty="0">
              <a:latin typeface="Arial"/>
              <a:cs typeface="Ari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55032" y="2311895"/>
            <a:ext cx="2430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CO" sz="4400" b="1" u="sng" spc="-7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DOLO</a:t>
            </a:r>
            <a:endParaRPr lang="es-CO" sz="4400" u="sng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71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0" y="1245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60966" cy="969135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/>
              <a:t>Tipos de faltas disciplinarias y sus consecuencias</a:t>
            </a:r>
          </a:p>
        </p:txBody>
      </p:sp>
      <p:sp>
        <p:nvSpPr>
          <p:cNvPr id="10" name="object 8"/>
          <p:cNvSpPr/>
          <p:nvPr/>
        </p:nvSpPr>
        <p:spPr>
          <a:xfrm>
            <a:off x="3719536" y="1846976"/>
            <a:ext cx="1294399" cy="457060"/>
          </a:xfrm>
          <a:custGeom>
            <a:avLst/>
            <a:gdLst/>
            <a:ahLst/>
            <a:cxnLst/>
            <a:rect l="l" t="t" r="r" b="b"/>
            <a:pathLst>
              <a:path w="2321559" h="818514">
                <a:moveTo>
                  <a:pt x="0" y="0"/>
                </a:moveTo>
                <a:lnTo>
                  <a:pt x="2321052" y="0"/>
                </a:lnTo>
                <a:lnTo>
                  <a:pt x="2321052" y="818387"/>
                </a:lnTo>
                <a:lnTo>
                  <a:pt x="0" y="8183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 txBox="1"/>
          <p:nvPr/>
        </p:nvSpPr>
        <p:spPr>
          <a:xfrm>
            <a:off x="5025149" y="1697849"/>
            <a:ext cx="1019175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05840" algn="l"/>
              </a:tabLst>
            </a:pPr>
            <a:r>
              <a:rPr sz="295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endParaRPr sz="2950" dirty="0">
              <a:latin typeface="Carlito"/>
              <a:cs typeface="Carlito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3352039" y="1857692"/>
            <a:ext cx="2069362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b="1" spc="-10" dirty="0">
                <a:latin typeface="Carlito"/>
                <a:cs typeface="Carlito"/>
              </a:rPr>
              <a:t>Culpa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5013935" y="2294081"/>
            <a:ext cx="1019175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05840" algn="l"/>
              </a:tabLst>
            </a:pPr>
            <a:r>
              <a:rPr sz="295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endParaRPr sz="2950" dirty="0">
              <a:latin typeface="Carlito"/>
              <a:cs typeface="Carlito"/>
            </a:endParaRPr>
          </a:p>
        </p:txBody>
      </p:sp>
      <p:sp>
        <p:nvSpPr>
          <p:cNvPr id="36" name="object 34"/>
          <p:cNvSpPr txBox="1"/>
          <p:nvPr/>
        </p:nvSpPr>
        <p:spPr>
          <a:xfrm>
            <a:off x="436520" y="1259991"/>
            <a:ext cx="2312035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10" dirty="0">
                <a:latin typeface="Carlito"/>
                <a:cs typeface="Carlito"/>
              </a:rPr>
              <a:t>TIPO </a:t>
            </a:r>
            <a:r>
              <a:rPr sz="2400" b="1" spc="-15" dirty="0">
                <a:latin typeface="Carlito"/>
                <a:cs typeface="Carlito"/>
              </a:rPr>
              <a:t>DE</a:t>
            </a:r>
            <a:r>
              <a:rPr sz="2400" b="1" spc="-45" dirty="0">
                <a:latin typeface="Carlito"/>
                <a:cs typeface="Carlito"/>
              </a:rPr>
              <a:t> </a:t>
            </a:r>
            <a:r>
              <a:rPr sz="2400" b="1" spc="-15" dirty="0" err="1">
                <a:latin typeface="Carlito"/>
                <a:cs typeface="Carlito"/>
              </a:rPr>
              <a:t>FALTA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37" name="object 35"/>
          <p:cNvSpPr txBox="1"/>
          <p:nvPr/>
        </p:nvSpPr>
        <p:spPr>
          <a:xfrm>
            <a:off x="3719536" y="1278253"/>
            <a:ext cx="238609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15" dirty="0" err="1">
                <a:latin typeface="Carlito"/>
                <a:cs typeface="Carlito"/>
              </a:rPr>
              <a:t>CULPABILI</a:t>
            </a:r>
            <a:r>
              <a:rPr lang="es-CO" sz="2400" b="1" spc="-15" dirty="0">
                <a:latin typeface="Carlito"/>
                <a:cs typeface="Carlito"/>
              </a:rPr>
              <a:t>D</a:t>
            </a:r>
            <a:r>
              <a:rPr sz="2400" b="1" spc="-15" dirty="0">
                <a:latin typeface="Carlito"/>
                <a:cs typeface="Carlito"/>
              </a:rPr>
              <a:t>AD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38" name="object 36"/>
          <p:cNvSpPr txBox="1"/>
          <p:nvPr/>
        </p:nvSpPr>
        <p:spPr>
          <a:xfrm>
            <a:off x="7482255" y="1241562"/>
            <a:ext cx="146939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5" dirty="0">
                <a:latin typeface="Carlito"/>
                <a:cs typeface="Carlito"/>
              </a:rPr>
              <a:t>S</a:t>
            </a:r>
            <a:r>
              <a:rPr sz="2400" b="1" spc="-20" dirty="0">
                <a:latin typeface="Carlito"/>
                <a:cs typeface="Carlito"/>
              </a:rPr>
              <a:t>A</a:t>
            </a:r>
            <a:r>
              <a:rPr sz="2400" b="1" spc="-15" dirty="0">
                <a:latin typeface="Carlito"/>
                <a:cs typeface="Carlito"/>
              </a:rPr>
              <a:t>N</a:t>
            </a:r>
            <a:r>
              <a:rPr sz="2400" b="1" spc="-10" dirty="0">
                <a:latin typeface="Carlito"/>
                <a:cs typeface="Carlito"/>
              </a:rPr>
              <a:t>CIÓN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2" name="object 40"/>
          <p:cNvSpPr txBox="1"/>
          <p:nvPr/>
        </p:nvSpPr>
        <p:spPr>
          <a:xfrm>
            <a:off x="392817" y="2131873"/>
            <a:ext cx="1907598" cy="507831"/>
          </a:xfrm>
          <a:prstGeom prst="rect">
            <a:avLst/>
          </a:prstGeom>
          <a:ln w="22225">
            <a:solidFill>
              <a:srgbClr val="00AF5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58775" algn="ctr">
              <a:lnSpc>
                <a:spcPct val="100000"/>
              </a:lnSpc>
              <a:spcBef>
                <a:spcPts val="420"/>
              </a:spcBef>
            </a:pPr>
            <a:r>
              <a:rPr sz="2950" b="1" spc="-5" dirty="0">
                <a:solidFill>
                  <a:srgbClr val="00AF50"/>
                </a:solidFill>
                <a:latin typeface="Carlito"/>
                <a:cs typeface="Carlito"/>
              </a:rPr>
              <a:t>LEVE</a:t>
            </a:r>
            <a:endParaRPr sz="2950" dirty="0">
              <a:latin typeface="Carlito"/>
              <a:cs typeface="Carlito"/>
            </a:endParaRPr>
          </a:p>
        </p:txBody>
      </p:sp>
      <p:sp>
        <p:nvSpPr>
          <p:cNvPr id="46" name="object 44"/>
          <p:cNvSpPr txBox="1"/>
          <p:nvPr/>
        </p:nvSpPr>
        <p:spPr>
          <a:xfrm>
            <a:off x="392817" y="3446539"/>
            <a:ext cx="1969529" cy="461665"/>
          </a:xfrm>
          <a:prstGeom prst="rect">
            <a:avLst/>
          </a:prstGeom>
          <a:ln w="22225">
            <a:solidFill>
              <a:srgbClr val="FFFF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582295">
              <a:lnSpc>
                <a:spcPct val="100000"/>
              </a:lnSpc>
              <a:spcBef>
                <a:spcPts val="60"/>
              </a:spcBef>
            </a:pPr>
            <a:r>
              <a:rPr sz="2950" b="1" spc="-10" dirty="0">
                <a:solidFill>
                  <a:srgbClr val="EE8500"/>
                </a:solidFill>
                <a:latin typeface="Carlito"/>
                <a:cs typeface="Carlito"/>
              </a:rPr>
              <a:t>GRAVE</a:t>
            </a:r>
            <a:endParaRPr sz="2950" dirty="0">
              <a:latin typeface="Carlito"/>
              <a:cs typeface="Carlito"/>
            </a:endParaRPr>
          </a:p>
        </p:txBody>
      </p:sp>
      <p:grpSp>
        <p:nvGrpSpPr>
          <p:cNvPr id="47" name="object 45"/>
          <p:cNvGrpSpPr/>
          <p:nvPr/>
        </p:nvGrpSpPr>
        <p:grpSpPr>
          <a:xfrm>
            <a:off x="6266693" y="1878164"/>
            <a:ext cx="5225091" cy="1064564"/>
            <a:chOff x="5979850" y="1812970"/>
            <a:chExt cx="4172599" cy="1064564"/>
          </a:xfrm>
        </p:grpSpPr>
        <p:sp>
          <p:nvSpPr>
            <p:cNvPr id="49" name="object 47"/>
            <p:cNvSpPr/>
            <p:nvPr/>
          </p:nvSpPr>
          <p:spPr>
            <a:xfrm>
              <a:off x="5979850" y="1812970"/>
              <a:ext cx="4172599" cy="4079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5979850" y="2399124"/>
              <a:ext cx="4172599" cy="4784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6"/>
          <p:cNvGrpSpPr/>
          <p:nvPr/>
        </p:nvGrpSpPr>
        <p:grpSpPr>
          <a:xfrm>
            <a:off x="3719536" y="2421846"/>
            <a:ext cx="1294399" cy="523221"/>
            <a:chOff x="6591300" y="3089147"/>
            <a:chExt cx="2464307" cy="961644"/>
          </a:xfrm>
        </p:grpSpPr>
        <p:sp>
          <p:nvSpPr>
            <p:cNvPr id="56" name="object 7"/>
            <p:cNvSpPr/>
            <p:nvPr/>
          </p:nvSpPr>
          <p:spPr>
            <a:xfrm>
              <a:off x="6591300" y="3089147"/>
              <a:ext cx="2464307" cy="961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8"/>
            <p:cNvSpPr/>
            <p:nvPr/>
          </p:nvSpPr>
          <p:spPr>
            <a:xfrm>
              <a:off x="6662927" y="3160775"/>
              <a:ext cx="2321560" cy="818515"/>
            </a:xfrm>
            <a:custGeom>
              <a:avLst/>
              <a:gdLst/>
              <a:ahLst/>
              <a:cxnLst/>
              <a:rect l="l" t="t" r="r" b="b"/>
              <a:pathLst>
                <a:path w="2321559" h="818514">
                  <a:moveTo>
                    <a:pt x="0" y="0"/>
                  </a:moveTo>
                  <a:lnTo>
                    <a:pt x="2321052" y="0"/>
                  </a:lnTo>
                  <a:lnTo>
                    <a:pt x="2321052" y="818387"/>
                  </a:lnTo>
                  <a:lnTo>
                    <a:pt x="0" y="81838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Rectángulo 4"/>
          <p:cNvSpPr/>
          <p:nvPr/>
        </p:nvSpPr>
        <p:spPr>
          <a:xfrm>
            <a:off x="4016013" y="2421166"/>
            <a:ext cx="692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es-CO" b="1" spc="-10" dirty="0">
                <a:latin typeface="Carlito"/>
                <a:cs typeface="Carlito"/>
              </a:rPr>
              <a:t>Dolo</a:t>
            </a:r>
            <a:endParaRPr lang="es-CO" dirty="0">
              <a:latin typeface="Carlito"/>
              <a:cs typeface="Carlito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6101914" y="1872966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8755">
              <a:lnSpc>
                <a:spcPct val="100000"/>
              </a:lnSpc>
              <a:spcBef>
                <a:spcPts val="1355"/>
              </a:spcBef>
            </a:pPr>
            <a:r>
              <a:rPr lang="es-CO" b="1" spc="-10" dirty="0">
                <a:latin typeface="Carlito"/>
                <a:cs typeface="Carlito"/>
              </a:rPr>
              <a:t>Amonestación </a:t>
            </a:r>
            <a:r>
              <a:rPr lang="es-CO" b="1" spc="-5" dirty="0">
                <a:latin typeface="Carlito"/>
                <a:cs typeface="Carlito"/>
              </a:rPr>
              <a:t>a </a:t>
            </a:r>
            <a:r>
              <a:rPr lang="es-CO" b="1" spc="-10" dirty="0">
                <a:latin typeface="Carlito"/>
                <a:cs typeface="Carlito"/>
              </a:rPr>
              <a:t>la </a:t>
            </a:r>
            <a:r>
              <a:rPr lang="es-CO" b="1" spc="-5" dirty="0">
                <a:latin typeface="Carlito"/>
                <a:cs typeface="Carlito"/>
              </a:rPr>
              <a:t>hoja </a:t>
            </a:r>
            <a:r>
              <a:rPr lang="es-CO" b="1" spc="-10" dirty="0">
                <a:latin typeface="Carlito"/>
                <a:cs typeface="Carlito"/>
              </a:rPr>
              <a:t>de</a:t>
            </a:r>
            <a:r>
              <a:rPr lang="es-CO" b="1" spc="-75" dirty="0">
                <a:latin typeface="Carlito"/>
                <a:cs typeface="Carlito"/>
              </a:rPr>
              <a:t> </a:t>
            </a:r>
            <a:r>
              <a:rPr lang="es-CO" b="1" spc="-10" dirty="0">
                <a:latin typeface="Carlito"/>
                <a:cs typeface="Carlito"/>
              </a:rPr>
              <a:t>vida</a:t>
            </a:r>
            <a:endParaRPr lang="es-CO" dirty="0">
              <a:latin typeface="Carlito"/>
              <a:cs typeface="Carlito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6266693" y="2477012"/>
            <a:ext cx="3799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790">
              <a:lnSpc>
                <a:spcPct val="100000"/>
              </a:lnSpc>
              <a:spcBef>
                <a:spcPts val="1770"/>
              </a:spcBef>
            </a:pPr>
            <a:r>
              <a:rPr lang="es-CO" b="1" spc="-10" dirty="0">
                <a:latin typeface="Carlito"/>
                <a:cs typeface="Carlito"/>
              </a:rPr>
              <a:t>Multa </a:t>
            </a:r>
            <a:r>
              <a:rPr lang="es-CO" b="1" spc="-15" dirty="0">
                <a:latin typeface="Carlito"/>
                <a:cs typeface="Carlito"/>
              </a:rPr>
              <a:t>de </a:t>
            </a:r>
            <a:r>
              <a:rPr lang="es-CO" b="1" spc="-10" dirty="0">
                <a:latin typeface="Carlito"/>
                <a:cs typeface="Carlito"/>
              </a:rPr>
              <a:t>10 </a:t>
            </a:r>
            <a:r>
              <a:rPr lang="es-CO" b="1" spc="-5" dirty="0">
                <a:latin typeface="Carlito"/>
                <a:cs typeface="Carlito"/>
              </a:rPr>
              <a:t>a </a:t>
            </a:r>
            <a:r>
              <a:rPr lang="es-CO" b="1" spc="-10" dirty="0">
                <a:latin typeface="Carlito"/>
                <a:cs typeface="Carlito"/>
              </a:rPr>
              <a:t>180 días </a:t>
            </a:r>
            <a:r>
              <a:rPr lang="es-CO" b="1" spc="-15" dirty="0">
                <a:latin typeface="Carlito"/>
                <a:cs typeface="Carlito"/>
              </a:rPr>
              <a:t>de</a:t>
            </a:r>
            <a:r>
              <a:rPr lang="es-CO" b="1" spc="-50" dirty="0">
                <a:latin typeface="Carlito"/>
                <a:cs typeface="Carlito"/>
              </a:rPr>
              <a:t> </a:t>
            </a:r>
            <a:r>
              <a:rPr lang="es-CO" b="1" spc="-10" dirty="0">
                <a:latin typeface="Carlito"/>
                <a:cs typeface="Carlito"/>
              </a:rPr>
              <a:t>salario</a:t>
            </a:r>
            <a:endParaRPr lang="es-CO" dirty="0">
              <a:latin typeface="Carlito"/>
              <a:cs typeface="Carlito"/>
            </a:endParaRPr>
          </a:p>
        </p:txBody>
      </p:sp>
      <p:sp>
        <p:nvSpPr>
          <p:cNvPr id="65" name="object 8"/>
          <p:cNvSpPr/>
          <p:nvPr/>
        </p:nvSpPr>
        <p:spPr>
          <a:xfrm>
            <a:off x="3747595" y="3121061"/>
            <a:ext cx="1294399" cy="457060"/>
          </a:xfrm>
          <a:custGeom>
            <a:avLst/>
            <a:gdLst/>
            <a:ahLst/>
            <a:cxnLst/>
            <a:rect l="l" t="t" r="r" b="b"/>
            <a:pathLst>
              <a:path w="2321559" h="818514">
                <a:moveTo>
                  <a:pt x="0" y="0"/>
                </a:moveTo>
                <a:lnTo>
                  <a:pt x="2321052" y="0"/>
                </a:lnTo>
                <a:lnTo>
                  <a:pt x="2321052" y="818387"/>
                </a:lnTo>
                <a:lnTo>
                  <a:pt x="0" y="8183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8"/>
          <p:cNvSpPr/>
          <p:nvPr/>
        </p:nvSpPr>
        <p:spPr>
          <a:xfrm>
            <a:off x="3747595" y="3772161"/>
            <a:ext cx="1294399" cy="457060"/>
          </a:xfrm>
          <a:custGeom>
            <a:avLst/>
            <a:gdLst/>
            <a:ahLst/>
            <a:cxnLst/>
            <a:rect l="l" t="t" r="r" b="b"/>
            <a:pathLst>
              <a:path w="2321559" h="818514">
                <a:moveTo>
                  <a:pt x="0" y="0"/>
                </a:moveTo>
                <a:lnTo>
                  <a:pt x="2321052" y="0"/>
                </a:lnTo>
                <a:lnTo>
                  <a:pt x="2321052" y="818387"/>
                </a:lnTo>
                <a:lnTo>
                  <a:pt x="0" y="8183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8"/>
          <p:cNvSpPr/>
          <p:nvPr/>
        </p:nvSpPr>
        <p:spPr>
          <a:xfrm>
            <a:off x="3597309" y="5330404"/>
            <a:ext cx="1719153" cy="457060"/>
          </a:xfrm>
          <a:custGeom>
            <a:avLst/>
            <a:gdLst/>
            <a:ahLst/>
            <a:cxnLst/>
            <a:rect l="l" t="t" r="r" b="b"/>
            <a:pathLst>
              <a:path w="2321559" h="818514">
                <a:moveTo>
                  <a:pt x="0" y="0"/>
                </a:moveTo>
                <a:lnTo>
                  <a:pt x="2321052" y="0"/>
                </a:lnTo>
                <a:lnTo>
                  <a:pt x="2321052" y="818387"/>
                </a:lnTo>
                <a:lnTo>
                  <a:pt x="0" y="8183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8"/>
          <p:cNvSpPr/>
          <p:nvPr/>
        </p:nvSpPr>
        <p:spPr>
          <a:xfrm>
            <a:off x="3715061" y="4659568"/>
            <a:ext cx="1336498" cy="457060"/>
          </a:xfrm>
          <a:custGeom>
            <a:avLst/>
            <a:gdLst/>
            <a:ahLst/>
            <a:cxnLst/>
            <a:rect l="l" t="t" r="r" b="b"/>
            <a:pathLst>
              <a:path w="2321559" h="818514">
                <a:moveTo>
                  <a:pt x="0" y="0"/>
                </a:moveTo>
                <a:lnTo>
                  <a:pt x="2321052" y="0"/>
                </a:lnTo>
                <a:lnTo>
                  <a:pt x="2321052" y="818387"/>
                </a:lnTo>
                <a:lnTo>
                  <a:pt x="0" y="8183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Rectángulo 69"/>
          <p:cNvSpPr/>
          <p:nvPr/>
        </p:nvSpPr>
        <p:spPr>
          <a:xfrm>
            <a:off x="3565890" y="4703432"/>
            <a:ext cx="159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es-CO" b="1" spc="-10" dirty="0">
                <a:latin typeface="Carlito"/>
                <a:cs typeface="Carlito"/>
              </a:rPr>
              <a:t> Culpa Grave</a:t>
            </a:r>
            <a:endParaRPr lang="es-CO" dirty="0">
              <a:latin typeface="Carlito"/>
              <a:cs typeface="Carlito"/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3976992" y="3181572"/>
            <a:ext cx="819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es-CO" b="1" spc="-10" dirty="0">
                <a:latin typeface="Carlito"/>
                <a:cs typeface="Carlito"/>
              </a:rPr>
              <a:t>Culpa</a:t>
            </a:r>
            <a:endParaRPr lang="es-CO" dirty="0">
              <a:latin typeface="Carlito"/>
              <a:cs typeface="Carlito"/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4016012" y="3851621"/>
            <a:ext cx="692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es-CO" b="1" spc="-10" dirty="0">
                <a:latin typeface="Carlito"/>
                <a:cs typeface="Carlito"/>
              </a:rPr>
              <a:t>Dolo</a:t>
            </a:r>
            <a:endParaRPr lang="es-CO" dirty="0">
              <a:latin typeface="Carlito"/>
              <a:cs typeface="Carlito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3394141" y="5323583"/>
            <a:ext cx="1985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es-CO" b="1" spc="-10" dirty="0">
                <a:latin typeface="Carlito"/>
                <a:cs typeface="Carlito"/>
              </a:rPr>
              <a:t>  Dolo Gravísima</a:t>
            </a:r>
            <a:endParaRPr lang="es-CO" dirty="0">
              <a:latin typeface="Carlito"/>
              <a:cs typeface="Carlito"/>
            </a:endParaRPr>
          </a:p>
        </p:txBody>
      </p:sp>
      <p:sp>
        <p:nvSpPr>
          <p:cNvPr id="74" name="object 8"/>
          <p:cNvSpPr/>
          <p:nvPr/>
        </p:nvSpPr>
        <p:spPr>
          <a:xfrm>
            <a:off x="3715060" y="5950720"/>
            <a:ext cx="1294399" cy="457060"/>
          </a:xfrm>
          <a:custGeom>
            <a:avLst/>
            <a:gdLst/>
            <a:ahLst/>
            <a:cxnLst/>
            <a:rect l="l" t="t" r="r" b="b"/>
            <a:pathLst>
              <a:path w="2321559" h="818514">
                <a:moveTo>
                  <a:pt x="0" y="0"/>
                </a:moveTo>
                <a:lnTo>
                  <a:pt x="2321052" y="0"/>
                </a:lnTo>
                <a:lnTo>
                  <a:pt x="2321052" y="818387"/>
                </a:lnTo>
                <a:lnTo>
                  <a:pt x="0" y="8183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Rectángulo 75"/>
          <p:cNvSpPr/>
          <p:nvPr/>
        </p:nvSpPr>
        <p:spPr>
          <a:xfrm>
            <a:off x="4016010" y="6013808"/>
            <a:ext cx="692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es-CO" b="1" spc="-10" dirty="0">
                <a:latin typeface="Carlito"/>
                <a:cs typeface="Carlito"/>
              </a:rPr>
              <a:t>Dolo</a:t>
            </a:r>
            <a:endParaRPr lang="es-CO" dirty="0">
              <a:latin typeface="Carlito"/>
              <a:cs typeface="Carlito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4938145" y="372829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lang="es-CO" dirty="0"/>
          </a:p>
        </p:txBody>
      </p:sp>
      <p:sp>
        <p:nvSpPr>
          <p:cNvPr id="79" name="Rectángulo 78"/>
          <p:cNvSpPr/>
          <p:nvPr/>
        </p:nvSpPr>
        <p:spPr>
          <a:xfrm>
            <a:off x="4965021" y="31322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lang="es-CO" dirty="0"/>
          </a:p>
        </p:txBody>
      </p:sp>
      <p:sp>
        <p:nvSpPr>
          <p:cNvPr id="80" name="Rectángulo 79"/>
          <p:cNvSpPr/>
          <p:nvPr/>
        </p:nvSpPr>
        <p:spPr>
          <a:xfrm>
            <a:off x="5244139" y="531129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lang="es-CO" dirty="0"/>
          </a:p>
        </p:txBody>
      </p:sp>
      <p:sp>
        <p:nvSpPr>
          <p:cNvPr id="81" name="Rectángulo 80"/>
          <p:cNvSpPr/>
          <p:nvPr/>
        </p:nvSpPr>
        <p:spPr>
          <a:xfrm>
            <a:off x="4988004" y="462890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lang="es-CO" dirty="0"/>
          </a:p>
        </p:txBody>
      </p:sp>
      <p:sp>
        <p:nvSpPr>
          <p:cNvPr id="82" name="Rectángulo 81"/>
          <p:cNvSpPr/>
          <p:nvPr/>
        </p:nvSpPr>
        <p:spPr>
          <a:xfrm>
            <a:off x="4954482" y="592671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	</a:t>
            </a:r>
            <a:endParaRPr lang="es-CO" dirty="0"/>
          </a:p>
        </p:txBody>
      </p:sp>
      <p:sp>
        <p:nvSpPr>
          <p:cNvPr id="85" name="object 40"/>
          <p:cNvSpPr txBox="1"/>
          <p:nvPr/>
        </p:nvSpPr>
        <p:spPr>
          <a:xfrm>
            <a:off x="431160" y="5341151"/>
            <a:ext cx="2113130" cy="484748"/>
          </a:xfrm>
          <a:prstGeom prst="rect">
            <a:avLst/>
          </a:prstGeom>
          <a:ln w="22225">
            <a:solidFill>
              <a:srgbClr val="00AF5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85725" algn="ctr">
              <a:lnSpc>
                <a:spcPct val="100000"/>
              </a:lnSpc>
              <a:spcBef>
                <a:spcPts val="420"/>
              </a:spcBef>
            </a:pPr>
            <a:r>
              <a:rPr lang="es-CO" sz="2800" b="1" spc="-5" dirty="0">
                <a:solidFill>
                  <a:schemeClr val="accent2"/>
                </a:solidFill>
                <a:latin typeface="Carlito"/>
                <a:cs typeface="Carlito"/>
              </a:rPr>
              <a:t>GRAVÍSIMA</a:t>
            </a:r>
            <a:endParaRPr sz="2800" dirty="0">
              <a:solidFill>
                <a:schemeClr val="accent2"/>
              </a:solidFill>
              <a:latin typeface="Carlito"/>
              <a:cs typeface="Carlito"/>
            </a:endParaRPr>
          </a:p>
        </p:txBody>
      </p:sp>
      <p:sp>
        <p:nvSpPr>
          <p:cNvPr id="86" name="object 67"/>
          <p:cNvSpPr/>
          <p:nvPr/>
        </p:nvSpPr>
        <p:spPr>
          <a:xfrm>
            <a:off x="2505465" y="1975761"/>
            <a:ext cx="1217676" cy="870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67"/>
          <p:cNvSpPr/>
          <p:nvPr/>
        </p:nvSpPr>
        <p:spPr>
          <a:xfrm>
            <a:off x="2519277" y="3270410"/>
            <a:ext cx="1217676" cy="847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83"/>
          <p:cNvSpPr/>
          <p:nvPr/>
        </p:nvSpPr>
        <p:spPr>
          <a:xfrm>
            <a:off x="2512419" y="4770241"/>
            <a:ext cx="1231391" cy="1581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02061" y="5505039"/>
            <a:ext cx="1063830" cy="1386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45"/>
          <p:cNvGrpSpPr/>
          <p:nvPr/>
        </p:nvGrpSpPr>
        <p:grpSpPr>
          <a:xfrm>
            <a:off x="6294152" y="3196015"/>
            <a:ext cx="5301419" cy="1064564"/>
            <a:chOff x="5979850" y="1812970"/>
            <a:chExt cx="4172599" cy="1064564"/>
          </a:xfrm>
        </p:grpSpPr>
        <p:sp>
          <p:nvSpPr>
            <p:cNvPr id="93" name="object 47"/>
            <p:cNvSpPr/>
            <p:nvPr/>
          </p:nvSpPr>
          <p:spPr>
            <a:xfrm>
              <a:off x="5979850" y="1812970"/>
              <a:ext cx="4172599" cy="4079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s-CO" dirty="0"/>
                <a:t>   </a:t>
              </a:r>
              <a:r>
                <a:rPr lang="es-CO" b="1" dirty="0"/>
                <a:t>Suspensión de 1 a 12 meses</a:t>
              </a:r>
              <a:endParaRPr b="1" dirty="0"/>
            </a:p>
          </p:txBody>
        </p:sp>
        <p:sp>
          <p:nvSpPr>
            <p:cNvPr id="94" name="object 48"/>
            <p:cNvSpPr/>
            <p:nvPr/>
          </p:nvSpPr>
          <p:spPr>
            <a:xfrm>
              <a:off x="5979850" y="2399124"/>
              <a:ext cx="4172599" cy="4784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48"/>
          <p:cNvSpPr/>
          <p:nvPr/>
        </p:nvSpPr>
        <p:spPr>
          <a:xfrm>
            <a:off x="6277349" y="4627005"/>
            <a:ext cx="5318222" cy="478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s-CO" b="1" dirty="0"/>
              <a:t>   Suspensión mas inhabilidad especial de 1 a 12 meses</a:t>
            </a:r>
          </a:p>
        </p:txBody>
      </p:sp>
      <p:sp>
        <p:nvSpPr>
          <p:cNvPr id="96" name="object 48"/>
          <p:cNvSpPr/>
          <p:nvPr/>
        </p:nvSpPr>
        <p:spPr>
          <a:xfrm>
            <a:off x="6295136" y="5344319"/>
            <a:ext cx="5196648" cy="478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s-CO" b="1" dirty="0"/>
              <a:t>   Destitución e </a:t>
            </a:r>
            <a:r>
              <a:rPr lang="es-CO" b="1" dirty="0" err="1"/>
              <a:t>inhabilida</a:t>
            </a:r>
            <a:r>
              <a:rPr lang="es-CO" b="1" dirty="0"/>
              <a:t> general</a:t>
            </a:r>
          </a:p>
        </p:txBody>
      </p:sp>
      <p:sp>
        <p:nvSpPr>
          <p:cNvPr id="97" name="object 48"/>
          <p:cNvSpPr/>
          <p:nvPr/>
        </p:nvSpPr>
        <p:spPr>
          <a:xfrm>
            <a:off x="6308453" y="5986857"/>
            <a:ext cx="5183331" cy="478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s-CO" b="1" dirty="0"/>
              <a:t> Destitución e </a:t>
            </a:r>
            <a:r>
              <a:rPr lang="es-CO" b="1" dirty="0" err="1"/>
              <a:t>inhabilida</a:t>
            </a:r>
            <a:r>
              <a:rPr lang="es-CO" b="1" dirty="0"/>
              <a:t> general</a:t>
            </a:r>
          </a:p>
        </p:txBody>
      </p:sp>
      <p:sp>
        <p:nvSpPr>
          <p:cNvPr id="98" name="Rectángulo 97"/>
          <p:cNvSpPr/>
          <p:nvPr/>
        </p:nvSpPr>
        <p:spPr>
          <a:xfrm>
            <a:off x="6372666" y="3826033"/>
            <a:ext cx="5222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Suspensión mas inhabilidad especial de 1 a 12 meses</a:t>
            </a:r>
          </a:p>
        </p:txBody>
      </p:sp>
    </p:spTree>
    <p:extLst>
      <p:ext uri="{BB962C8B-B14F-4D97-AF65-F5344CB8AC3E}">
        <p14:creationId xmlns:p14="http://schemas.microsoft.com/office/powerpoint/2010/main" val="201245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5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4" name="Imagen 63">
            <a:extLst>
              <a:ext uri="{FF2B5EF4-FFF2-40B4-BE49-F238E27FC236}">
                <a16:creationId xmlns="" xmlns:a16="http://schemas.microsoft.com/office/drawing/2014/main" id="{D76D2494-9F77-4AB0-B791-82AE2C36FB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01" t="35730" r="29911" b="14319"/>
          <a:stretch/>
        </p:blipFill>
        <p:spPr>
          <a:xfrm>
            <a:off x="331579" y="1397000"/>
            <a:ext cx="11492121" cy="540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7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55461F4-919D-4AB1-8046-350C7219C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7" t="27222" r="35000" b="17222"/>
          <a:stretch/>
        </p:blipFill>
        <p:spPr>
          <a:xfrm>
            <a:off x="980611" y="863600"/>
            <a:ext cx="8945201" cy="54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887EE690-3956-4385-852C-6EA177B67D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260966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Caducidad y prescripción de la acción disciplinaria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59120CA-29FB-4E6E-9ABC-F7B12F0E9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42" t="29444" r="32084" b="16296"/>
          <a:stretch/>
        </p:blipFill>
        <p:spPr>
          <a:xfrm>
            <a:off x="989210" y="1334260"/>
            <a:ext cx="9376655" cy="50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08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C7F48452-2A31-4016-B236-0C819856964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260966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Tipos de procedimientos disciplinarios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E690EEA-C217-4C4B-899F-909C1B045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84" t="33148" r="32683" b="14815"/>
          <a:stretch/>
        </p:blipFill>
        <p:spPr>
          <a:xfrm>
            <a:off x="838200" y="1232659"/>
            <a:ext cx="9499600" cy="50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0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88D0EDB6-2259-4D08-A0C3-6EE4A8ED7BA1}"/>
              </a:ext>
            </a:extLst>
          </p:cNvPr>
          <p:cNvSpPr txBox="1">
            <a:spLocks/>
          </p:cNvSpPr>
          <p:nvPr/>
        </p:nvSpPr>
        <p:spPr>
          <a:xfrm>
            <a:off x="838200" y="174625"/>
            <a:ext cx="9260966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Procedimiento ordinario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5051F17-EEA7-41EC-99E9-BC340EF64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75" t="27408" r="30521" b="15741"/>
          <a:stretch/>
        </p:blipFill>
        <p:spPr>
          <a:xfrm>
            <a:off x="1452760" y="1207260"/>
            <a:ext cx="8961239" cy="520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80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2A6C7A6E-203D-4C11-961B-5BB84DF3D3BA}"/>
              </a:ext>
            </a:extLst>
          </p:cNvPr>
          <p:cNvSpPr txBox="1">
            <a:spLocks/>
          </p:cNvSpPr>
          <p:nvPr/>
        </p:nvSpPr>
        <p:spPr>
          <a:xfrm>
            <a:off x="838200" y="174625"/>
            <a:ext cx="9260966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Apertura de indagación preliminar: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2F53D7A-29C2-43AE-926D-133A85E54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04" t="30001" r="30417" b="17036"/>
          <a:stretch/>
        </p:blipFill>
        <p:spPr>
          <a:xfrm>
            <a:off x="1209166" y="1318385"/>
            <a:ext cx="8890000" cy="48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7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Rectángulo 2"/>
          <p:cNvSpPr/>
          <p:nvPr/>
        </p:nvSpPr>
        <p:spPr>
          <a:xfrm>
            <a:off x="3365284" y="4028897"/>
            <a:ext cx="3453359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86460" indent="-12700">
              <a:lnSpc>
                <a:spcPct val="100000"/>
              </a:lnSpc>
              <a:spcBef>
                <a:spcPts val="100"/>
              </a:spcBef>
              <a:tabLst>
                <a:tab pos="6706234" algn="l"/>
              </a:tabLst>
            </a:pPr>
            <a:r>
              <a:rPr lang="es-CO" b="1" spc="85" dirty="0">
                <a:latin typeface="Arial"/>
                <a:cs typeface="Arial"/>
              </a:rPr>
              <a:t>FUNCIÓN PREVENTIVA</a:t>
            </a:r>
          </a:p>
          <a:p>
            <a:pPr marL="12700" marR="886460" indent="2000885" algn="ctr">
              <a:lnSpc>
                <a:spcPct val="100000"/>
              </a:lnSpc>
              <a:spcBef>
                <a:spcPts val="100"/>
              </a:spcBef>
              <a:tabLst>
                <a:tab pos="6706234" algn="l"/>
              </a:tabLst>
            </a:pPr>
            <a:endParaRPr lang="es-CO" sz="2000" b="1" spc="85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12700" marR="886460" indent="2000885" algn="ctr">
              <a:lnSpc>
                <a:spcPct val="100000"/>
              </a:lnSpc>
              <a:spcBef>
                <a:spcPts val="100"/>
              </a:spcBef>
              <a:tabLst>
                <a:tab pos="6706234" algn="l"/>
              </a:tabLst>
            </a:pPr>
            <a:endParaRPr lang="es-CO" sz="2000" b="1" spc="85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grpSp>
        <p:nvGrpSpPr>
          <p:cNvPr id="5" name="object 6"/>
          <p:cNvGrpSpPr/>
          <p:nvPr/>
        </p:nvGrpSpPr>
        <p:grpSpPr>
          <a:xfrm>
            <a:off x="2642840" y="0"/>
            <a:ext cx="4365751" cy="6080701"/>
            <a:chOff x="6493764" y="4552020"/>
            <a:chExt cx="2623800" cy="7501293"/>
          </a:xfrm>
        </p:grpSpPr>
        <p:sp>
          <p:nvSpPr>
            <p:cNvPr id="6" name="object 7"/>
            <p:cNvSpPr/>
            <p:nvPr/>
          </p:nvSpPr>
          <p:spPr>
            <a:xfrm>
              <a:off x="6493764" y="5285231"/>
              <a:ext cx="761987" cy="67680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1018" y="4868419"/>
              <a:ext cx="565785" cy="6979920"/>
            </a:xfrm>
            <a:custGeom>
              <a:avLst/>
              <a:gdLst/>
              <a:ahLst/>
              <a:cxnLst/>
              <a:rect l="l" t="t" r="r" b="b"/>
              <a:pathLst>
                <a:path w="565784" h="6979920">
                  <a:moveTo>
                    <a:pt x="565403" y="6979920"/>
                  </a:moveTo>
                  <a:lnTo>
                    <a:pt x="536849" y="6944538"/>
                  </a:lnTo>
                  <a:lnTo>
                    <a:pt x="509527" y="6907209"/>
                  </a:lnTo>
                  <a:lnTo>
                    <a:pt x="483475" y="6868018"/>
                  </a:lnTo>
                  <a:lnTo>
                    <a:pt x="458728" y="6827046"/>
                  </a:lnTo>
                  <a:lnTo>
                    <a:pt x="435325" y="6784375"/>
                  </a:lnTo>
                  <a:lnTo>
                    <a:pt x="413301" y="6740088"/>
                  </a:lnTo>
                  <a:lnTo>
                    <a:pt x="392692" y="6694268"/>
                  </a:lnTo>
                  <a:lnTo>
                    <a:pt x="373535" y="6646998"/>
                  </a:lnTo>
                  <a:lnTo>
                    <a:pt x="355868" y="6598360"/>
                  </a:lnTo>
                  <a:lnTo>
                    <a:pt x="339725" y="6548436"/>
                  </a:lnTo>
                  <a:lnTo>
                    <a:pt x="325145" y="6497309"/>
                  </a:lnTo>
                  <a:lnTo>
                    <a:pt x="312163" y="6445061"/>
                  </a:lnTo>
                  <a:lnTo>
                    <a:pt x="300815" y="6391776"/>
                  </a:lnTo>
                  <a:lnTo>
                    <a:pt x="291139" y="6337536"/>
                  </a:lnTo>
                  <a:lnTo>
                    <a:pt x="283171" y="6282423"/>
                  </a:lnTo>
                  <a:lnTo>
                    <a:pt x="283171" y="3489464"/>
                  </a:lnTo>
                  <a:lnTo>
                    <a:pt x="0" y="3489464"/>
                  </a:lnTo>
                  <a:lnTo>
                    <a:pt x="283171" y="3489464"/>
                  </a:lnTo>
                  <a:lnTo>
                    <a:pt x="283171" y="697496"/>
                  </a:lnTo>
                  <a:lnTo>
                    <a:pt x="291139" y="642383"/>
                  </a:lnTo>
                  <a:lnTo>
                    <a:pt x="300815" y="588143"/>
                  </a:lnTo>
                  <a:lnTo>
                    <a:pt x="312163" y="534858"/>
                  </a:lnTo>
                  <a:lnTo>
                    <a:pt x="325145" y="482610"/>
                  </a:lnTo>
                  <a:lnTo>
                    <a:pt x="339725" y="431483"/>
                  </a:lnTo>
                  <a:lnTo>
                    <a:pt x="355868" y="381559"/>
                  </a:lnTo>
                  <a:lnTo>
                    <a:pt x="373535" y="332921"/>
                  </a:lnTo>
                  <a:lnTo>
                    <a:pt x="392692" y="285651"/>
                  </a:lnTo>
                  <a:lnTo>
                    <a:pt x="413301" y="239831"/>
                  </a:lnTo>
                  <a:lnTo>
                    <a:pt x="435325" y="195544"/>
                  </a:lnTo>
                  <a:lnTo>
                    <a:pt x="458728" y="152873"/>
                  </a:lnTo>
                  <a:lnTo>
                    <a:pt x="483475" y="111901"/>
                  </a:lnTo>
                  <a:lnTo>
                    <a:pt x="509527" y="72710"/>
                  </a:lnTo>
                  <a:lnTo>
                    <a:pt x="536849" y="35381"/>
                  </a:lnTo>
                  <a:lnTo>
                    <a:pt x="565403" y="0"/>
                  </a:lnTo>
                </a:path>
              </a:pathLst>
            </a:custGeom>
            <a:ln w="317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16197" y="4552020"/>
              <a:ext cx="281305" cy="3487420"/>
            </a:xfrm>
            <a:custGeom>
              <a:avLst/>
              <a:gdLst/>
              <a:ahLst/>
              <a:cxnLst/>
              <a:rect l="l" t="t" r="r" b="b"/>
              <a:pathLst>
                <a:path w="281304" h="3487420">
                  <a:moveTo>
                    <a:pt x="281177" y="0"/>
                  </a:moveTo>
                  <a:lnTo>
                    <a:pt x="234475" y="29924"/>
                  </a:lnTo>
                  <a:lnTo>
                    <a:pt x="191298" y="62499"/>
                  </a:lnTo>
                  <a:lnTo>
                    <a:pt x="151793" y="97535"/>
                  </a:lnTo>
                  <a:lnTo>
                    <a:pt x="116104" y="134841"/>
                  </a:lnTo>
                  <a:lnTo>
                    <a:pt x="84377" y="174230"/>
                  </a:lnTo>
                  <a:lnTo>
                    <a:pt x="56757" y="215511"/>
                  </a:lnTo>
                  <a:lnTo>
                    <a:pt x="33391" y="258496"/>
                  </a:lnTo>
                  <a:lnTo>
                    <a:pt x="14423" y="302994"/>
                  </a:lnTo>
                  <a:lnTo>
                    <a:pt x="0" y="348818"/>
                  </a:lnTo>
                  <a:lnTo>
                    <a:pt x="0" y="3138093"/>
                  </a:lnTo>
                  <a:lnTo>
                    <a:pt x="14423" y="3183917"/>
                  </a:lnTo>
                  <a:lnTo>
                    <a:pt x="33391" y="3228415"/>
                  </a:lnTo>
                  <a:lnTo>
                    <a:pt x="56757" y="3271400"/>
                  </a:lnTo>
                  <a:lnTo>
                    <a:pt x="84377" y="3312681"/>
                  </a:lnTo>
                  <a:lnTo>
                    <a:pt x="116104" y="3352070"/>
                  </a:lnTo>
                  <a:lnTo>
                    <a:pt x="151793" y="3389376"/>
                  </a:lnTo>
                  <a:lnTo>
                    <a:pt x="191298" y="3424412"/>
                  </a:lnTo>
                  <a:lnTo>
                    <a:pt x="234475" y="3456987"/>
                  </a:lnTo>
                  <a:lnTo>
                    <a:pt x="281177" y="3486912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37352" y="4552020"/>
              <a:ext cx="562610" cy="3487420"/>
            </a:xfrm>
            <a:custGeom>
              <a:avLst/>
              <a:gdLst/>
              <a:ahLst/>
              <a:cxnLst/>
              <a:rect l="l" t="t" r="r" b="b"/>
              <a:pathLst>
                <a:path w="562609" h="3487420">
                  <a:moveTo>
                    <a:pt x="562355" y="3486912"/>
                  </a:moveTo>
                  <a:lnTo>
                    <a:pt x="515653" y="3456987"/>
                  </a:lnTo>
                  <a:lnTo>
                    <a:pt x="472476" y="3424412"/>
                  </a:lnTo>
                  <a:lnTo>
                    <a:pt x="432971" y="3389376"/>
                  </a:lnTo>
                  <a:lnTo>
                    <a:pt x="397282" y="3352070"/>
                  </a:lnTo>
                  <a:lnTo>
                    <a:pt x="365555" y="3312681"/>
                  </a:lnTo>
                  <a:lnTo>
                    <a:pt x="337935" y="3271400"/>
                  </a:lnTo>
                  <a:lnTo>
                    <a:pt x="314569" y="3228415"/>
                  </a:lnTo>
                  <a:lnTo>
                    <a:pt x="295601" y="3183917"/>
                  </a:lnTo>
                  <a:lnTo>
                    <a:pt x="281177" y="3138093"/>
                  </a:lnTo>
                  <a:lnTo>
                    <a:pt x="281177" y="1742820"/>
                  </a:lnTo>
                  <a:lnTo>
                    <a:pt x="0" y="1742820"/>
                  </a:lnTo>
                  <a:lnTo>
                    <a:pt x="281177" y="1742820"/>
                  </a:lnTo>
                  <a:lnTo>
                    <a:pt x="281177" y="348818"/>
                  </a:lnTo>
                  <a:lnTo>
                    <a:pt x="295601" y="302994"/>
                  </a:lnTo>
                  <a:lnTo>
                    <a:pt x="314569" y="258496"/>
                  </a:lnTo>
                  <a:lnTo>
                    <a:pt x="337935" y="215511"/>
                  </a:lnTo>
                  <a:lnTo>
                    <a:pt x="365555" y="174230"/>
                  </a:lnTo>
                  <a:lnTo>
                    <a:pt x="397282" y="134841"/>
                  </a:lnTo>
                  <a:lnTo>
                    <a:pt x="432971" y="97535"/>
                  </a:lnTo>
                  <a:lnTo>
                    <a:pt x="472476" y="62499"/>
                  </a:lnTo>
                  <a:lnTo>
                    <a:pt x="515653" y="29924"/>
                  </a:lnTo>
                  <a:lnTo>
                    <a:pt x="562355" y="0"/>
                  </a:lnTo>
                </a:path>
              </a:pathLst>
            </a:custGeom>
            <a:ln w="317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75605" y="8738689"/>
              <a:ext cx="441959" cy="2735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07669" y="8822272"/>
              <a:ext cx="562610" cy="2539365"/>
            </a:xfrm>
            <a:custGeom>
              <a:avLst/>
              <a:gdLst/>
              <a:ahLst/>
              <a:cxnLst/>
              <a:rect l="l" t="t" r="r" b="b"/>
              <a:pathLst>
                <a:path w="562609" h="2539365">
                  <a:moveTo>
                    <a:pt x="562355" y="2538984"/>
                  </a:moveTo>
                  <a:lnTo>
                    <a:pt x="510060" y="2514333"/>
                  </a:lnTo>
                  <a:lnTo>
                    <a:pt x="462250" y="2487263"/>
                  </a:lnTo>
                  <a:lnTo>
                    <a:pt x="419132" y="2457967"/>
                  </a:lnTo>
                  <a:lnTo>
                    <a:pt x="380914" y="2426644"/>
                  </a:lnTo>
                  <a:lnTo>
                    <a:pt x="347802" y="2393489"/>
                  </a:lnTo>
                  <a:lnTo>
                    <a:pt x="320004" y="2358698"/>
                  </a:lnTo>
                  <a:lnTo>
                    <a:pt x="297727" y="2322469"/>
                  </a:lnTo>
                  <a:lnTo>
                    <a:pt x="281177" y="2284996"/>
                  </a:lnTo>
                  <a:lnTo>
                    <a:pt x="281177" y="1269022"/>
                  </a:lnTo>
                  <a:lnTo>
                    <a:pt x="0" y="1269022"/>
                  </a:lnTo>
                  <a:lnTo>
                    <a:pt x="281177" y="1269022"/>
                  </a:lnTo>
                  <a:lnTo>
                    <a:pt x="281177" y="253987"/>
                  </a:lnTo>
                  <a:lnTo>
                    <a:pt x="297727" y="216514"/>
                  </a:lnTo>
                  <a:lnTo>
                    <a:pt x="320004" y="180285"/>
                  </a:lnTo>
                  <a:lnTo>
                    <a:pt x="347802" y="145494"/>
                  </a:lnTo>
                  <a:lnTo>
                    <a:pt x="380914" y="112339"/>
                  </a:lnTo>
                  <a:lnTo>
                    <a:pt x="419132" y="81016"/>
                  </a:lnTo>
                  <a:lnTo>
                    <a:pt x="462250" y="51720"/>
                  </a:lnTo>
                  <a:lnTo>
                    <a:pt x="510060" y="24650"/>
                  </a:lnTo>
                  <a:lnTo>
                    <a:pt x="562355" y="0"/>
                  </a:lnTo>
                </a:path>
              </a:pathLst>
            </a:custGeom>
            <a:ln w="317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6176" y="2028507"/>
            <a:ext cx="3147894" cy="31665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00800"/>
              </a:lnSpc>
              <a:spcBef>
                <a:spcPts val="90"/>
              </a:spcBef>
            </a:pPr>
            <a:r>
              <a:rPr lang="es-CO" sz="2550" b="1" spc="10" dirty="0">
                <a:latin typeface="Arial"/>
                <a:cs typeface="Arial"/>
              </a:rPr>
              <a:t>OFICINA ASESORA DE </a:t>
            </a:r>
            <a:r>
              <a:rPr sz="2550" b="1" spc="5" dirty="0">
                <a:latin typeface="Arial"/>
                <a:cs typeface="Arial"/>
              </a:rPr>
              <a:t>CONTROL </a:t>
            </a:r>
            <a:r>
              <a:rPr sz="2550" b="1" spc="10" dirty="0" err="1">
                <a:latin typeface="Arial"/>
                <a:cs typeface="Arial"/>
              </a:rPr>
              <a:t>INTERNO</a:t>
            </a:r>
            <a:r>
              <a:rPr lang="es-CO" sz="2550" b="1" spc="10" dirty="0">
                <a:latin typeface="Arial"/>
                <a:cs typeface="Arial"/>
              </a:rPr>
              <a:t> </a:t>
            </a:r>
            <a:r>
              <a:rPr lang="es-CO" sz="2550" b="1" spc="5" dirty="0">
                <a:latin typeface="Arial"/>
                <a:cs typeface="Arial"/>
              </a:rPr>
              <a:t>DISCIPLINARIO</a:t>
            </a:r>
            <a:endParaRPr sz="2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550" b="1" spc="10" dirty="0">
                <a:latin typeface="Arial"/>
                <a:cs typeface="Arial"/>
              </a:rPr>
              <a:t>LEY</a:t>
            </a:r>
            <a:r>
              <a:rPr sz="2550" b="1" spc="-1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734-2002</a:t>
            </a:r>
            <a:endParaRPr lang="es-CO" sz="255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endParaRPr lang="es-CO" sz="255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endParaRPr lang="es-CO" sz="255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endParaRPr sz="25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01830" y="9526244"/>
            <a:ext cx="537464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spc="-10" dirty="0">
                <a:latin typeface="Arial"/>
                <a:cs typeface="Arial"/>
              </a:rPr>
              <a:t>Incide en la prevención de</a:t>
            </a:r>
            <a:r>
              <a:rPr sz="2950" spc="-50" dirty="0">
                <a:latin typeface="Arial"/>
                <a:cs typeface="Arial"/>
              </a:rPr>
              <a:t> </a:t>
            </a:r>
            <a:r>
              <a:rPr sz="2950" spc="-10" dirty="0">
                <a:latin typeface="Arial"/>
                <a:cs typeface="Arial"/>
              </a:rPr>
              <a:t>faltas</a:t>
            </a:r>
            <a:endParaRPr sz="2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401830" y="9974300"/>
            <a:ext cx="4680585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584065" algn="l"/>
              </a:tabLst>
            </a:pPr>
            <a:r>
              <a:rPr sz="2950" spc="-15" dirty="0">
                <a:latin typeface="Arial"/>
                <a:cs typeface="Arial"/>
              </a:rPr>
              <a:t>di</a:t>
            </a:r>
            <a:r>
              <a:rPr sz="2950" dirty="0">
                <a:latin typeface="Arial"/>
                <a:cs typeface="Arial"/>
              </a:rPr>
              <a:t>sc</a:t>
            </a:r>
            <a:r>
              <a:rPr sz="2950" spc="-15" dirty="0">
                <a:latin typeface="Arial"/>
                <a:cs typeface="Arial"/>
              </a:rPr>
              <a:t>i</a:t>
            </a:r>
            <a:r>
              <a:rPr sz="2950" spc="-10" dirty="0">
                <a:latin typeface="Arial"/>
                <a:cs typeface="Arial"/>
              </a:rPr>
              <a:t>pl</a:t>
            </a:r>
            <a:r>
              <a:rPr sz="2950" spc="-15" dirty="0">
                <a:latin typeface="Arial"/>
                <a:cs typeface="Arial"/>
              </a:rPr>
              <a:t>ina</a:t>
            </a:r>
            <a:r>
              <a:rPr sz="2950" spc="-5" dirty="0">
                <a:latin typeface="Arial"/>
                <a:cs typeface="Arial"/>
              </a:rPr>
              <a:t>r</a:t>
            </a:r>
            <a:r>
              <a:rPr sz="2950" spc="-15" dirty="0">
                <a:latin typeface="Arial"/>
                <a:cs typeface="Arial"/>
              </a:rPr>
              <a:t>ia</a:t>
            </a:r>
            <a:r>
              <a:rPr sz="2950" spc="-5" dirty="0">
                <a:latin typeface="Arial"/>
                <a:cs typeface="Arial"/>
              </a:rPr>
              <a:t>s</a:t>
            </a:r>
            <a:r>
              <a:rPr sz="2950" spc="-15" dirty="0">
                <a:latin typeface="Arial"/>
                <a:cs typeface="Arial"/>
              </a:rPr>
              <a:t> </a:t>
            </a:r>
            <a:r>
              <a:rPr sz="2950" spc="-5" dirty="0">
                <a:latin typeface="Arial"/>
                <a:cs typeface="Arial"/>
              </a:rPr>
              <a:t>y</a:t>
            </a:r>
            <a:r>
              <a:rPr sz="2950" spc="-25" dirty="0">
                <a:latin typeface="Arial"/>
                <a:cs typeface="Arial"/>
              </a:rPr>
              <a:t> </a:t>
            </a:r>
            <a:r>
              <a:rPr sz="2950" spc="-15" dirty="0">
                <a:latin typeface="Arial"/>
                <a:cs typeface="Arial"/>
              </a:rPr>
              <a:t>de</a:t>
            </a:r>
            <a:r>
              <a:rPr sz="2950" dirty="0">
                <a:latin typeface="Arial"/>
                <a:cs typeface="Arial"/>
              </a:rPr>
              <a:t>s</a:t>
            </a:r>
            <a:r>
              <a:rPr sz="2950" spc="-15" dirty="0">
                <a:latin typeface="Arial"/>
                <a:cs typeface="Arial"/>
              </a:rPr>
              <a:t>a</a:t>
            </a:r>
            <a:r>
              <a:rPr sz="2950" spc="-5" dirty="0">
                <a:latin typeface="Arial"/>
                <a:cs typeface="Arial"/>
              </a:rPr>
              <a:t>r</a:t>
            </a:r>
            <a:r>
              <a:rPr sz="2950" dirty="0">
                <a:latin typeface="Arial"/>
                <a:cs typeface="Arial"/>
              </a:rPr>
              <a:t>r</a:t>
            </a:r>
            <a:r>
              <a:rPr sz="2950" spc="-15" dirty="0">
                <a:latin typeface="Arial"/>
                <a:cs typeface="Arial"/>
              </a:rPr>
              <a:t>oll</a:t>
            </a:r>
            <a:r>
              <a:rPr sz="2950" spc="-10" dirty="0">
                <a:latin typeface="Arial"/>
                <a:cs typeface="Arial"/>
              </a:rPr>
              <a:t>a</a:t>
            </a:r>
            <a:r>
              <a:rPr sz="2950" dirty="0">
                <a:latin typeface="Arial"/>
                <a:cs typeface="Arial"/>
              </a:rPr>
              <a:t>	</a:t>
            </a:r>
            <a:r>
              <a:rPr sz="2950" spc="-5" dirty="0">
                <a:latin typeface="Arial"/>
                <a:cs typeface="Arial"/>
              </a:rPr>
              <a:t>‘</a:t>
            </a:r>
            <a:endParaRPr sz="2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01830" y="10420863"/>
            <a:ext cx="5206365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sz="2950" spc="-10" dirty="0">
                <a:latin typeface="Arial"/>
                <a:cs typeface="Arial"/>
              </a:rPr>
              <a:t>investigaciones relacionadas  con la conducta disciplinaria </a:t>
            </a:r>
            <a:r>
              <a:rPr sz="2950" spc="-15" dirty="0">
                <a:latin typeface="Arial"/>
                <a:cs typeface="Arial"/>
              </a:rPr>
              <a:t>de  </a:t>
            </a:r>
            <a:r>
              <a:rPr sz="2950" spc="-10" dirty="0">
                <a:latin typeface="Arial"/>
                <a:cs typeface="Arial"/>
              </a:rPr>
              <a:t>los servidores</a:t>
            </a:r>
            <a:r>
              <a:rPr sz="2950" spc="-50" dirty="0">
                <a:latin typeface="Arial"/>
                <a:cs typeface="Arial"/>
              </a:rPr>
              <a:t> </a:t>
            </a:r>
            <a:r>
              <a:rPr sz="2950" spc="-10" dirty="0">
                <a:latin typeface="Arial"/>
                <a:cs typeface="Arial"/>
              </a:rPr>
              <a:t>públicos.</a:t>
            </a:r>
            <a:endParaRPr sz="2950"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05151" y="1228821"/>
            <a:ext cx="345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-12700">
              <a:lnSpc>
                <a:spcPct val="100400"/>
              </a:lnSpc>
              <a:spcBef>
                <a:spcPts val="95"/>
              </a:spcBef>
            </a:pPr>
            <a:r>
              <a:rPr lang="es-CO" b="1" dirty="0">
                <a:latin typeface="Arial"/>
                <a:cs typeface="Arial"/>
              </a:rPr>
              <a:t>FUNCIÓN  </a:t>
            </a:r>
            <a:r>
              <a:rPr lang="es-CO" b="1" spc="5" dirty="0">
                <a:latin typeface="Arial"/>
                <a:cs typeface="Arial"/>
              </a:rPr>
              <a:t>C</a:t>
            </a:r>
            <a:r>
              <a:rPr lang="es-CO" b="1" dirty="0">
                <a:latin typeface="Arial"/>
                <a:cs typeface="Arial"/>
              </a:rPr>
              <a:t>O</a:t>
            </a:r>
            <a:r>
              <a:rPr lang="es-CO" b="1" spc="5" dirty="0">
                <a:latin typeface="Arial"/>
                <a:cs typeface="Arial"/>
              </a:rPr>
              <a:t>RR</a:t>
            </a:r>
            <a:r>
              <a:rPr lang="es-CO" b="1" spc="-5" dirty="0">
                <a:latin typeface="Arial"/>
                <a:cs typeface="Arial"/>
              </a:rPr>
              <a:t>E</a:t>
            </a:r>
            <a:r>
              <a:rPr lang="es-CO" b="1" spc="5" dirty="0">
                <a:latin typeface="Arial"/>
                <a:cs typeface="Arial"/>
              </a:rPr>
              <a:t>C</a:t>
            </a:r>
            <a:r>
              <a:rPr lang="es-CO" b="1" spc="-10" dirty="0">
                <a:latin typeface="Arial"/>
                <a:cs typeface="Arial"/>
              </a:rPr>
              <a:t>T</a:t>
            </a:r>
            <a:r>
              <a:rPr lang="es-CO" b="1" spc="-5" dirty="0">
                <a:latin typeface="Arial"/>
                <a:cs typeface="Arial"/>
              </a:rPr>
              <a:t>IV</a:t>
            </a:r>
            <a:r>
              <a:rPr lang="es-CO" b="1" spc="5" dirty="0">
                <a:latin typeface="Arial"/>
                <a:cs typeface="Arial"/>
              </a:rPr>
              <a:t>A</a:t>
            </a:r>
            <a:endParaRPr lang="es-CO" dirty="0"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75861" y="966653"/>
            <a:ext cx="4163485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  <a:tabLst>
                <a:tab pos="1682750" algn="l"/>
                <a:tab pos="3392804" algn="l"/>
              </a:tabLst>
            </a:pPr>
            <a:r>
              <a:rPr lang="es-CO" spc="-10" dirty="0">
                <a:latin typeface="Arial"/>
                <a:cs typeface="Arial"/>
              </a:rPr>
              <a:t>Adelanta	procesos </a:t>
            </a:r>
            <a:r>
              <a:rPr lang="es-CO" spc="-15" dirty="0">
                <a:latin typeface="Arial"/>
                <a:cs typeface="Arial"/>
              </a:rPr>
              <a:t>disciplinarios en primera instancia a los servidores públicos de la administración central de la Alcaldía Municipal de Dosquebradas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82750" algn="l"/>
                <a:tab pos="3392804" algn="l"/>
              </a:tabLst>
            </a:pPr>
            <a:endParaRPr lang="es-CO" spc="-1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82750" algn="l"/>
                <a:tab pos="3392804" algn="l"/>
              </a:tabLst>
            </a:pPr>
            <a:endParaRPr lang="es-CO" spc="-1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82750" algn="l"/>
                <a:tab pos="3392804" algn="l"/>
              </a:tabLst>
            </a:pPr>
            <a:endParaRPr lang="es-CO" spc="-1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82750" algn="l"/>
                <a:tab pos="3392804" algn="l"/>
              </a:tabLst>
            </a:pPr>
            <a:endParaRPr lang="es-CO" spc="-1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82750" algn="l"/>
                <a:tab pos="3392804" algn="l"/>
              </a:tabLst>
            </a:pPr>
            <a:endParaRPr lang="es-CO" dirty="0"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15469" y="3890618"/>
            <a:ext cx="40238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05"/>
              </a:spcBef>
            </a:pPr>
            <a:r>
              <a:rPr lang="es-CO" spc="-10" dirty="0">
                <a:latin typeface="Arial"/>
                <a:cs typeface="Arial"/>
              </a:rPr>
              <a:t>Incide en la prevención de faltas disciplinarias y desarrolla investigaciones relacionadas  con la conducta disciplinaria </a:t>
            </a:r>
            <a:r>
              <a:rPr lang="es-CO" spc="-15" dirty="0">
                <a:latin typeface="Arial"/>
                <a:cs typeface="Arial"/>
              </a:rPr>
              <a:t>de  </a:t>
            </a:r>
            <a:r>
              <a:rPr lang="es-CO" spc="-10" dirty="0">
                <a:latin typeface="Arial"/>
                <a:cs typeface="Arial"/>
              </a:rPr>
              <a:t>los servidores</a:t>
            </a:r>
            <a:r>
              <a:rPr lang="es-CO" spc="-50" dirty="0">
                <a:latin typeface="Arial"/>
                <a:cs typeface="Arial"/>
              </a:rPr>
              <a:t> </a:t>
            </a:r>
            <a:r>
              <a:rPr lang="es-CO" spc="-10" dirty="0">
                <a:latin typeface="Arial"/>
                <a:cs typeface="Arial"/>
              </a:rPr>
              <a:t>públicos.</a:t>
            </a:r>
            <a:endParaRPr lang="es-C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957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FC04BC91-7BFC-44DC-ABF4-0A2506DABD66}"/>
              </a:ext>
            </a:extLst>
          </p:cNvPr>
          <p:cNvSpPr txBox="1">
            <a:spLocks/>
          </p:cNvSpPr>
          <p:nvPr/>
        </p:nvSpPr>
        <p:spPr>
          <a:xfrm>
            <a:off x="838200" y="174625"/>
            <a:ext cx="9260966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Derechos que tiene el servidor público en toda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18ECA7DD-EBED-4C57-BCFB-1CDFCC2CFA27}"/>
              </a:ext>
            </a:extLst>
          </p:cNvPr>
          <p:cNvSpPr txBox="1">
            <a:spLocks/>
          </p:cNvSpPr>
          <p:nvPr/>
        </p:nvSpPr>
        <p:spPr>
          <a:xfrm>
            <a:off x="838200" y="659192"/>
            <a:ext cx="9260966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la investigación disciplinaria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2C1298F-5087-4B7A-9977-A9900CB4D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1" t="43148" r="33125" b="29259"/>
          <a:stretch/>
        </p:blipFill>
        <p:spPr>
          <a:xfrm>
            <a:off x="660399" y="2476500"/>
            <a:ext cx="1004714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98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A9437CFB-A07A-41C5-9A57-E0916A1D356D}"/>
              </a:ext>
            </a:extLst>
          </p:cNvPr>
          <p:cNvSpPr txBox="1">
            <a:spLocks/>
          </p:cNvSpPr>
          <p:nvPr/>
        </p:nvSpPr>
        <p:spPr>
          <a:xfrm>
            <a:off x="838200" y="174625"/>
            <a:ext cx="9260966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Apertura de investigación disciplinaria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DA1B8D1-FAC3-48D4-AB9A-5568D917B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7" t="34630" r="32500" b="23148"/>
          <a:stretch/>
        </p:blipFill>
        <p:spPr>
          <a:xfrm>
            <a:off x="1320799" y="1596264"/>
            <a:ext cx="8642401" cy="3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02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AF2F5C82-786F-43A0-B72C-28F57BECB85E}"/>
              </a:ext>
            </a:extLst>
          </p:cNvPr>
          <p:cNvSpPr txBox="1">
            <a:spLocks/>
          </p:cNvSpPr>
          <p:nvPr/>
        </p:nvSpPr>
        <p:spPr>
          <a:xfrm>
            <a:off x="838200" y="174625"/>
            <a:ext cx="9260966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Pruebas proceso disciplinario: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B8BA1BC-D3FA-463A-BC87-529B61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8" t="32408" r="31314" b="19502"/>
          <a:stretch/>
        </p:blipFill>
        <p:spPr>
          <a:xfrm>
            <a:off x="952499" y="1318385"/>
            <a:ext cx="9677401" cy="45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29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3413BCD2-4EBC-4A20-B36B-230C7FBBA7CB}"/>
              </a:ext>
            </a:extLst>
          </p:cNvPr>
          <p:cNvSpPr txBox="1">
            <a:spLocks/>
          </p:cNvSpPr>
          <p:nvPr/>
        </p:nvSpPr>
        <p:spPr>
          <a:xfrm>
            <a:off x="838200" y="174625"/>
            <a:ext cx="9260966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Procedimiento verbal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8FF6653-0193-4AC3-BC15-0C5AE6099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59" t="29074" r="31562" b="13334"/>
          <a:stretch/>
        </p:blipFill>
        <p:spPr>
          <a:xfrm>
            <a:off x="1475866" y="1318385"/>
            <a:ext cx="8623300" cy="51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65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0C0EF37D-E84A-41D5-864E-DAAF7C1C0155}"/>
              </a:ext>
            </a:extLst>
          </p:cNvPr>
          <p:cNvSpPr txBox="1">
            <a:spLocks/>
          </p:cNvSpPr>
          <p:nvPr/>
        </p:nvSpPr>
        <p:spPr>
          <a:xfrm>
            <a:off x="838200" y="174625"/>
            <a:ext cx="9260966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Formas de terminación de la acción disciplinaria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81248BA-9196-4857-8AB4-92F5DDB12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8" t="32408" r="33021" b="14074"/>
          <a:stretch/>
        </p:blipFill>
        <p:spPr>
          <a:xfrm>
            <a:off x="1336166" y="1318385"/>
            <a:ext cx="8763000" cy="49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39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9E1B787A-78F5-47E6-8057-6A97680DE5E0}"/>
              </a:ext>
            </a:extLst>
          </p:cNvPr>
          <p:cNvSpPr txBox="1">
            <a:spLocks/>
          </p:cNvSpPr>
          <p:nvPr/>
        </p:nvSpPr>
        <p:spPr>
          <a:xfrm>
            <a:off x="838200" y="174625"/>
            <a:ext cx="9260966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Auto inhibitorio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E1A128A-21A3-450E-9BC4-F6AD50511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84" t="32408" r="31250" b="20000"/>
          <a:stretch/>
        </p:blipFill>
        <p:spPr>
          <a:xfrm>
            <a:off x="1536699" y="1458084"/>
            <a:ext cx="8793089" cy="434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44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091BE559-EF82-4BA5-ACE2-96B48857CF21}"/>
              </a:ext>
            </a:extLst>
          </p:cNvPr>
          <p:cNvSpPr txBox="1">
            <a:spLocks/>
          </p:cNvSpPr>
          <p:nvPr/>
        </p:nvSpPr>
        <p:spPr>
          <a:xfrm>
            <a:off x="838200" y="174625"/>
            <a:ext cx="9260966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Auto inhibitorio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EC2AD7B-9DBF-4B74-8D87-1EC04D935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3" t="30000" r="33646" b="15926"/>
          <a:stretch/>
        </p:blipFill>
        <p:spPr>
          <a:xfrm>
            <a:off x="1780666" y="1318385"/>
            <a:ext cx="8318500" cy="48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48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E04C0C1C-910C-43E0-8D12-505211A93C33}"/>
              </a:ext>
            </a:extLst>
          </p:cNvPr>
          <p:cNvSpPr txBox="1">
            <a:spLocks/>
          </p:cNvSpPr>
          <p:nvPr/>
        </p:nvSpPr>
        <p:spPr>
          <a:xfrm>
            <a:off x="838200" y="174625"/>
            <a:ext cx="9260966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Otros cambios con la ley 1952 de 2019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C4C3199-DCAE-41D6-8CF2-D70A3A286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92" t="39814" r="31146" b="13889"/>
          <a:stretch/>
        </p:blipFill>
        <p:spPr>
          <a:xfrm>
            <a:off x="990600" y="1572384"/>
            <a:ext cx="9439110" cy="434581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8EC7F2A-D5FB-4867-A25B-F4B10EE4FDE4}"/>
              </a:ext>
            </a:extLst>
          </p:cNvPr>
          <p:cNvSpPr/>
          <p:nvPr/>
        </p:nvSpPr>
        <p:spPr>
          <a:xfrm>
            <a:off x="7620000" y="1318385"/>
            <a:ext cx="2479166" cy="969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0531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69EA86FC-3129-49C6-BEEC-44F1A170160C}"/>
              </a:ext>
            </a:extLst>
          </p:cNvPr>
          <p:cNvSpPr txBox="1">
            <a:spLocks/>
          </p:cNvSpPr>
          <p:nvPr/>
        </p:nvSpPr>
        <p:spPr>
          <a:xfrm>
            <a:off x="838200" y="-3175"/>
            <a:ext cx="9260966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Recomendaciones ante el evento en que sea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80CF2DB4-70BC-4C95-B62A-0C613C2F4410}"/>
              </a:ext>
            </a:extLst>
          </p:cNvPr>
          <p:cNvSpPr txBox="1">
            <a:spLocks/>
          </p:cNvSpPr>
          <p:nvPr/>
        </p:nvSpPr>
        <p:spPr>
          <a:xfrm>
            <a:off x="177800" y="380552"/>
            <a:ext cx="10795000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Citado para ser notificado de un proceso disciplinario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="" xmlns:a16="http://schemas.microsoft.com/office/drawing/2014/main" id="{B25E5891-EEF2-41B6-AE9D-50D45742D150}"/>
              </a:ext>
            </a:extLst>
          </p:cNvPr>
          <p:cNvSpPr txBox="1">
            <a:spLocks/>
          </p:cNvSpPr>
          <p:nvPr/>
        </p:nvSpPr>
        <p:spPr>
          <a:xfrm>
            <a:off x="309547" y="1093271"/>
            <a:ext cx="11562017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800" b="1" dirty="0">
                <a:solidFill>
                  <a:srgbClr val="FF0000"/>
                </a:solidFill>
              </a:rPr>
              <a:t>1. </a:t>
            </a:r>
            <a:r>
              <a:rPr lang="es-CO" sz="2800" b="1" dirty="0"/>
              <a:t>Comparecer en forma inmediata a notificarse personalmente del proceso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="" xmlns:a16="http://schemas.microsoft.com/office/drawing/2014/main" id="{FA6A9287-B167-46DC-8BCE-F03E4C544DB6}"/>
              </a:ext>
            </a:extLst>
          </p:cNvPr>
          <p:cNvSpPr txBox="1">
            <a:spLocks/>
          </p:cNvSpPr>
          <p:nvPr/>
        </p:nvSpPr>
        <p:spPr>
          <a:xfrm>
            <a:off x="309547" y="1921049"/>
            <a:ext cx="11222054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800" b="1" dirty="0">
                <a:solidFill>
                  <a:srgbClr val="FF0000"/>
                </a:solidFill>
              </a:rPr>
              <a:t>2. </a:t>
            </a:r>
            <a:r>
              <a:rPr lang="es-CO" sz="2800" b="1" dirty="0"/>
              <a:t>¿Qué pasa sino comparece a notificarse? Se surte notificación por edicto y el proceso continua</a:t>
            </a:r>
          </a:p>
        </p:txBody>
      </p:sp>
      <p:sp>
        <p:nvSpPr>
          <p:cNvPr id="10" name="Título 3">
            <a:extLst>
              <a:ext uri="{FF2B5EF4-FFF2-40B4-BE49-F238E27FC236}">
                <a16:creationId xmlns="" xmlns:a16="http://schemas.microsoft.com/office/drawing/2014/main" id="{2481A1FB-DEE7-4FBB-8356-56524C9671C0}"/>
              </a:ext>
            </a:extLst>
          </p:cNvPr>
          <p:cNvSpPr txBox="1">
            <a:spLocks/>
          </p:cNvSpPr>
          <p:nvPr/>
        </p:nvSpPr>
        <p:spPr>
          <a:xfrm>
            <a:off x="309545" y="2690333"/>
            <a:ext cx="11450655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800" b="1" dirty="0">
                <a:solidFill>
                  <a:srgbClr val="FF0000"/>
                </a:solidFill>
              </a:rPr>
              <a:t>3. </a:t>
            </a:r>
            <a:r>
              <a:rPr lang="es-CO" sz="2800" b="1" dirty="0"/>
              <a:t>Solicite copia íntegra del proceso, es bueno conocer todos los pormenores que se allegan al mismo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2AC4F575-E6D1-43E0-A5E1-DEF24687FDEC}"/>
              </a:ext>
            </a:extLst>
          </p:cNvPr>
          <p:cNvSpPr txBox="1">
            <a:spLocks/>
          </p:cNvSpPr>
          <p:nvPr/>
        </p:nvSpPr>
        <p:spPr>
          <a:xfrm>
            <a:off x="320438" y="3459617"/>
            <a:ext cx="11562017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800" b="1" dirty="0">
                <a:solidFill>
                  <a:srgbClr val="FF0000"/>
                </a:solidFill>
              </a:rPr>
              <a:t>4. </a:t>
            </a:r>
            <a:r>
              <a:rPr lang="es-CO" sz="2800" b="1" dirty="0"/>
              <a:t>Realice un estudio minucioso de su caso a fin de adoptar la decisión de asumir su propia defensa o buscar un profesional del Derecho para que la adelante</a:t>
            </a:r>
          </a:p>
        </p:txBody>
      </p:sp>
      <p:sp>
        <p:nvSpPr>
          <p:cNvPr id="12" name="Título 3">
            <a:extLst>
              <a:ext uri="{FF2B5EF4-FFF2-40B4-BE49-F238E27FC236}">
                <a16:creationId xmlns="" xmlns:a16="http://schemas.microsoft.com/office/drawing/2014/main" id="{BE5F61EC-38FE-47F8-856F-CF378766A6EC}"/>
              </a:ext>
            </a:extLst>
          </p:cNvPr>
          <p:cNvSpPr txBox="1">
            <a:spLocks/>
          </p:cNvSpPr>
          <p:nvPr/>
        </p:nvSpPr>
        <p:spPr>
          <a:xfrm>
            <a:off x="320438" y="4287395"/>
            <a:ext cx="11562017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800" b="1" dirty="0">
                <a:solidFill>
                  <a:srgbClr val="FF0000"/>
                </a:solidFill>
              </a:rPr>
              <a:t>5. </a:t>
            </a:r>
            <a:r>
              <a:rPr lang="es-CO" sz="2800" b="1" dirty="0"/>
              <a:t>Solicite y aporte pruebas que sean conducentes y pertinentes para el esclarecimiento de los hechos</a:t>
            </a:r>
          </a:p>
        </p:txBody>
      </p:sp>
      <p:sp>
        <p:nvSpPr>
          <p:cNvPr id="13" name="Título 3">
            <a:extLst>
              <a:ext uri="{FF2B5EF4-FFF2-40B4-BE49-F238E27FC236}">
                <a16:creationId xmlns="" xmlns:a16="http://schemas.microsoft.com/office/drawing/2014/main" id="{01F7A94F-365E-4F15-9BA2-57B6C24A8EB4}"/>
              </a:ext>
            </a:extLst>
          </p:cNvPr>
          <p:cNvSpPr txBox="1">
            <a:spLocks/>
          </p:cNvSpPr>
          <p:nvPr/>
        </p:nvSpPr>
        <p:spPr>
          <a:xfrm>
            <a:off x="309545" y="5088129"/>
            <a:ext cx="11562017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800" b="1" dirty="0">
                <a:solidFill>
                  <a:srgbClr val="FF0000"/>
                </a:solidFill>
              </a:rPr>
              <a:t>6. </a:t>
            </a:r>
            <a:r>
              <a:rPr lang="es-CO" sz="2800" b="1" dirty="0"/>
              <a:t>Atender el proceso con celeridad durante el tiempo que está al frente del cargo</a:t>
            </a:r>
          </a:p>
        </p:txBody>
      </p:sp>
    </p:spTree>
    <p:extLst>
      <p:ext uri="{BB962C8B-B14F-4D97-AF65-F5344CB8AC3E}">
        <p14:creationId xmlns:p14="http://schemas.microsoft.com/office/powerpoint/2010/main" val="1608092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9B34F42F-1692-4D79-8AE6-8EEE433AD2D0}"/>
              </a:ext>
            </a:extLst>
          </p:cNvPr>
          <p:cNvSpPr txBox="1">
            <a:spLocks/>
          </p:cNvSpPr>
          <p:nvPr/>
        </p:nvSpPr>
        <p:spPr>
          <a:xfrm>
            <a:off x="1460073" y="2752725"/>
            <a:ext cx="9260966" cy="96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5400" b="1" dirty="0">
                <a:solidFill>
                  <a:srgbClr val="2C4E2B"/>
                </a:solidFill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64785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Rectángulo 2"/>
          <p:cNvSpPr/>
          <p:nvPr/>
        </p:nvSpPr>
        <p:spPr>
          <a:xfrm>
            <a:off x="762001" y="2253343"/>
            <a:ext cx="861060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86460" indent="2000885" algn="ctr">
              <a:lnSpc>
                <a:spcPct val="100000"/>
              </a:lnSpc>
              <a:spcBef>
                <a:spcPts val="100"/>
              </a:spcBef>
              <a:tabLst>
                <a:tab pos="6706234" algn="l"/>
              </a:tabLst>
            </a:pPr>
            <a:endParaRPr lang="es-CO" sz="2000" b="1" spc="85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12700" marR="886460" indent="2000885" algn="ctr">
              <a:lnSpc>
                <a:spcPct val="100000"/>
              </a:lnSpc>
              <a:spcBef>
                <a:spcPts val="100"/>
              </a:spcBef>
              <a:tabLst>
                <a:tab pos="6706234" algn="l"/>
              </a:tabLst>
            </a:pPr>
            <a:endParaRPr lang="es-CO" sz="2000" b="1" spc="85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12700" marR="886460" indent="2000885" algn="ctr">
              <a:lnSpc>
                <a:spcPct val="100000"/>
              </a:lnSpc>
              <a:spcBef>
                <a:spcPts val="100"/>
              </a:spcBef>
              <a:tabLst>
                <a:tab pos="6706234" algn="l"/>
              </a:tabLst>
            </a:pPr>
            <a:endParaRPr lang="es-CO" sz="2000" b="1" spc="85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12700" marR="886460" indent="2000885" algn="ctr">
              <a:lnSpc>
                <a:spcPct val="100000"/>
              </a:lnSpc>
              <a:spcBef>
                <a:spcPts val="100"/>
              </a:spcBef>
              <a:tabLst>
                <a:tab pos="6706234" algn="l"/>
              </a:tabLst>
            </a:pPr>
            <a:endParaRPr lang="es-CO" sz="2000" b="1" spc="85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2065" marR="5080" algn="ctr">
              <a:lnSpc>
                <a:spcPct val="100200"/>
              </a:lnSpc>
              <a:spcBef>
                <a:spcPts val="90"/>
              </a:spcBef>
              <a:tabLst>
                <a:tab pos="2888615" algn="l"/>
              </a:tabLst>
            </a:pPr>
            <a:r>
              <a:rPr lang="es-CO" sz="3200" b="1" spc="60" dirty="0">
                <a:solidFill>
                  <a:schemeClr val="accent2"/>
                </a:solidFill>
                <a:latin typeface="Arial"/>
                <a:cs typeface="Arial"/>
              </a:rPr>
              <a:t>DIFERENCIA </a:t>
            </a:r>
            <a:r>
              <a:rPr lang="es-CO" sz="3200" b="1" spc="50" dirty="0">
                <a:solidFill>
                  <a:schemeClr val="accent2"/>
                </a:solidFill>
                <a:latin typeface="Arial"/>
                <a:cs typeface="Arial"/>
              </a:rPr>
              <a:t>ENTRE </a:t>
            </a:r>
            <a:r>
              <a:rPr lang="es-CO" sz="3200" b="1" spc="60" dirty="0">
                <a:solidFill>
                  <a:schemeClr val="accent2"/>
                </a:solidFill>
                <a:latin typeface="Arial"/>
                <a:cs typeface="Arial"/>
              </a:rPr>
              <a:t>CONTROL INTERNO</a:t>
            </a:r>
            <a:r>
              <a:rPr lang="es-CO" sz="3200" b="1" spc="-595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s-CO" sz="3200" b="1" spc="75" dirty="0">
                <a:solidFill>
                  <a:schemeClr val="accent2"/>
                </a:solidFill>
                <a:latin typeface="Arial"/>
                <a:cs typeface="Arial"/>
              </a:rPr>
              <a:t>DISCIPLINARIO  </a:t>
            </a:r>
            <a:r>
              <a:rPr lang="es-CO" sz="3200" b="1" spc="90" dirty="0">
                <a:solidFill>
                  <a:schemeClr val="accent2"/>
                </a:solidFill>
                <a:latin typeface="Arial"/>
                <a:cs typeface="Arial"/>
              </a:rPr>
              <a:t>	</a:t>
            </a:r>
            <a:r>
              <a:rPr lang="es-CO" sz="3200" b="1" spc="-185" dirty="0">
                <a:solidFill>
                  <a:schemeClr val="accent2"/>
                </a:solidFill>
                <a:latin typeface="Arial"/>
                <a:cs typeface="Arial"/>
              </a:rPr>
              <a:t>Y</a:t>
            </a:r>
            <a:r>
              <a:rPr lang="es-CO" sz="3200" dirty="0">
                <a:solidFill>
                  <a:schemeClr val="accent2"/>
                </a:solidFill>
                <a:latin typeface="Arial"/>
                <a:cs typeface="Arial"/>
              </a:rPr>
              <a:t/>
            </a:r>
            <a:br>
              <a:rPr lang="es-CO" sz="320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s-CO" sz="3200" b="1" spc="60" dirty="0">
                <a:solidFill>
                  <a:schemeClr val="accent2"/>
                </a:solidFill>
                <a:latin typeface="Arial"/>
                <a:cs typeface="Arial"/>
              </a:rPr>
              <a:t>CONTROL</a:t>
            </a:r>
            <a:r>
              <a:rPr lang="es-CO" sz="3200" b="1" spc="-155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s-CO" sz="3200" b="1" spc="90" dirty="0">
                <a:solidFill>
                  <a:schemeClr val="accent2"/>
                </a:solidFill>
                <a:latin typeface="Arial"/>
                <a:cs typeface="Arial"/>
              </a:rPr>
              <a:t>INTERNO</a:t>
            </a:r>
            <a:endParaRPr lang="es-CO" sz="3200" dirty="0">
              <a:solidFill>
                <a:schemeClr val="accent2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CONTROL INTERNO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CO" dirty="0"/>
              <a:t>Medir y evaluar de forma oportuna, independiente y objetiva la eficacia, eficiencia y efectividad de los procesos en la Administración Central del Municipio de Dosquebradas, así como fomentar periódicamente la cultura del control en los servidores públicos y facilitar oportunamente al interior y exterior de la entidad los flujos de información con los organismos de control externo, permitiendo a la Alta dirección orientar las estrategias que mejoren las operaciones de la entidad. </a:t>
            </a:r>
            <a:r>
              <a:rPr lang="es-CO" b="1" dirty="0"/>
              <a:t>NO </a:t>
            </a:r>
            <a:r>
              <a:rPr lang="es-CO" dirty="0"/>
              <a:t>tiene facultad sancionatoria.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O" dirty="0"/>
              <a:t>CONTROL INTERNO DISCIPLINARIO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CO" sz="2400" dirty="0"/>
              <a:t>Conocer, evaluar y decidir dentro de los términos de ley en primera instancia los procesos disciplinarios a través de la investigación en el proceso verba u ordinario para determinar la existencia de responsabilidad disciplinaria de los servidores y ex servidores públicos que atentan contra el ejercicio de la función pública en la administración central del Municipio de Dosquebradas.</a:t>
            </a:r>
          </a:p>
        </p:txBody>
      </p:sp>
    </p:spTree>
    <p:extLst>
      <p:ext uri="{BB962C8B-B14F-4D97-AF65-F5344CB8AC3E}">
        <p14:creationId xmlns:p14="http://schemas.microsoft.com/office/powerpoint/2010/main" val="156166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5" name="object 3"/>
          <p:cNvGrpSpPr/>
          <p:nvPr/>
        </p:nvGrpSpPr>
        <p:grpSpPr>
          <a:xfrm>
            <a:off x="4323169" y="1262367"/>
            <a:ext cx="2523680" cy="1566749"/>
            <a:chOff x="5375147" y="3204972"/>
            <a:chExt cx="4310380" cy="2534920"/>
          </a:xfrm>
        </p:grpSpPr>
        <p:sp>
          <p:nvSpPr>
            <p:cNvPr id="6" name="object 4"/>
            <p:cNvSpPr/>
            <p:nvPr/>
          </p:nvSpPr>
          <p:spPr>
            <a:xfrm>
              <a:off x="5375147" y="3204972"/>
              <a:ext cx="4309872" cy="25344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6452615" y="4294632"/>
              <a:ext cx="2231136" cy="495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6461759" y="4532375"/>
              <a:ext cx="2214372" cy="495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6937247" y="4768596"/>
              <a:ext cx="1191768" cy="4953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9"/>
          <p:cNvGrpSpPr/>
          <p:nvPr/>
        </p:nvGrpSpPr>
        <p:grpSpPr>
          <a:xfrm>
            <a:off x="2609339" y="2713946"/>
            <a:ext cx="5873847" cy="1409424"/>
            <a:chOff x="3264408" y="5602223"/>
            <a:chExt cx="8529955" cy="2536190"/>
          </a:xfrm>
        </p:grpSpPr>
        <p:sp>
          <p:nvSpPr>
            <p:cNvPr id="13" name="object 10"/>
            <p:cNvSpPr/>
            <p:nvPr/>
          </p:nvSpPr>
          <p:spPr>
            <a:xfrm>
              <a:off x="3264408" y="5602223"/>
              <a:ext cx="8529828" cy="25359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5745480" y="6740651"/>
              <a:ext cx="3645408" cy="4953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/>
            <p:cNvSpPr/>
            <p:nvPr/>
          </p:nvSpPr>
          <p:spPr>
            <a:xfrm>
              <a:off x="6541008" y="6978395"/>
              <a:ext cx="1985772" cy="4953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4"/>
          <p:cNvGrpSpPr/>
          <p:nvPr/>
        </p:nvGrpSpPr>
        <p:grpSpPr>
          <a:xfrm>
            <a:off x="625263" y="4064934"/>
            <a:ext cx="9841911" cy="1673352"/>
            <a:chOff x="1082039" y="8098535"/>
            <a:chExt cx="12751308" cy="1673352"/>
          </a:xfrm>
        </p:grpSpPr>
        <p:sp>
          <p:nvSpPr>
            <p:cNvPr id="18" name="object 15"/>
            <p:cNvSpPr/>
            <p:nvPr/>
          </p:nvSpPr>
          <p:spPr>
            <a:xfrm>
              <a:off x="1082039" y="8098535"/>
              <a:ext cx="12751308" cy="16733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4549138" y="8762997"/>
              <a:ext cx="5817108" cy="4953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8"/>
          <p:cNvGrpSpPr/>
          <p:nvPr/>
        </p:nvGrpSpPr>
        <p:grpSpPr>
          <a:xfrm>
            <a:off x="6853998" y="1449111"/>
            <a:ext cx="2643505" cy="751245"/>
            <a:chOff x="11760454" y="3972814"/>
            <a:chExt cx="2643505" cy="607060"/>
          </a:xfrm>
        </p:grpSpPr>
        <p:sp>
          <p:nvSpPr>
            <p:cNvPr id="22" name="object 19"/>
            <p:cNvSpPr/>
            <p:nvPr/>
          </p:nvSpPr>
          <p:spPr>
            <a:xfrm>
              <a:off x="11766804" y="3979164"/>
              <a:ext cx="2630805" cy="594360"/>
            </a:xfrm>
            <a:custGeom>
              <a:avLst/>
              <a:gdLst/>
              <a:ahLst/>
              <a:cxnLst/>
              <a:rect l="l" t="t" r="r" b="b"/>
              <a:pathLst>
                <a:path w="2630805" h="594360">
                  <a:moveTo>
                    <a:pt x="2531363" y="0"/>
                  </a:moveTo>
                  <a:lnTo>
                    <a:pt x="99059" y="0"/>
                  </a:lnTo>
                  <a:lnTo>
                    <a:pt x="60500" y="7784"/>
                  </a:lnTo>
                  <a:lnTo>
                    <a:pt x="29013" y="29013"/>
                  </a:lnTo>
                  <a:lnTo>
                    <a:pt x="7784" y="60500"/>
                  </a:lnTo>
                  <a:lnTo>
                    <a:pt x="0" y="99060"/>
                  </a:lnTo>
                  <a:lnTo>
                    <a:pt x="0" y="594360"/>
                  </a:lnTo>
                  <a:lnTo>
                    <a:pt x="2630423" y="594360"/>
                  </a:lnTo>
                  <a:lnTo>
                    <a:pt x="2630423" y="99060"/>
                  </a:lnTo>
                  <a:lnTo>
                    <a:pt x="2622639" y="60500"/>
                  </a:lnTo>
                  <a:lnTo>
                    <a:pt x="2601410" y="29013"/>
                  </a:lnTo>
                  <a:lnTo>
                    <a:pt x="2569923" y="7784"/>
                  </a:lnTo>
                  <a:lnTo>
                    <a:pt x="2531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11766804" y="3979164"/>
              <a:ext cx="2630805" cy="594360"/>
            </a:xfrm>
            <a:custGeom>
              <a:avLst/>
              <a:gdLst/>
              <a:ahLst/>
              <a:cxnLst/>
              <a:rect l="l" t="t" r="r" b="b"/>
              <a:pathLst>
                <a:path w="2630805" h="594360">
                  <a:moveTo>
                    <a:pt x="99059" y="0"/>
                  </a:moveTo>
                  <a:lnTo>
                    <a:pt x="2531363" y="0"/>
                  </a:lnTo>
                  <a:lnTo>
                    <a:pt x="2569923" y="7784"/>
                  </a:lnTo>
                  <a:lnTo>
                    <a:pt x="2601410" y="29013"/>
                  </a:lnTo>
                  <a:lnTo>
                    <a:pt x="2622639" y="60500"/>
                  </a:lnTo>
                  <a:lnTo>
                    <a:pt x="2630423" y="99060"/>
                  </a:lnTo>
                  <a:lnTo>
                    <a:pt x="2630423" y="594360"/>
                  </a:lnTo>
                  <a:lnTo>
                    <a:pt x="0" y="594360"/>
                  </a:lnTo>
                  <a:lnTo>
                    <a:pt x="0" y="99060"/>
                  </a:lnTo>
                  <a:lnTo>
                    <a:pt x="7784" y="60500"/>
                  </a:lnTo>
                  <a:lnTo>
                    <a:pt x="29013" y="29013"/>
                  </a:lnTo>
                  <a:lnTo>
                    <a:pt x="60500" y="7784"/>
                  </a:lnTo>
                  <a:lnTo>
                    <a:pt x="99059" y="0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1"/>
          <p:cNvSpPr txBox="1"/>
          <p:nvPr/>
        </p:nvSpPr>
        <p:spPr>
          <a:xfrm>
            <a:off x="7042776" y="1468745"/>
            <a:ext cx="2057400" cy="6140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54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REGIONALES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PROVINCIALES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¿Quiénes ejercen la Potestad Disciplinaria?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9209315" y="4427121"/>
            <a:ext cx="2296886" cy="948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lvl="1" indent="-342900">
              <a:spcBef>
                <a:spcPts val="254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s-CO" b="1" spc="-5" dirty="0">
                <a:latin typeface="Arial"/>
                <a:cs typeface="Arial"/>
              </a:rPr>
              <a:t>PRIMERA</a:t>
            </a:r>
            <a:r>
              <a:rPr lang="es-CO" b="1" spc="-45" dirty="0">
                <a:latin typeface="Arial"/>
                <a:cs typeface="Arial"/>
              </a:rPr>
              <a:t> </a:t>
            </a:r>
            <a:r>
              <a:rPr lang="es-CO" b="1" spc="-10" dirty="0">
                <a:latin typeface="Arial"/>
                <a:cs typeface="Arial"/>
              </a:rPr>
              <a:t>INSTANCIA</a:t>
            </a:r>
            <a:endParaRPr lang="es-CO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55"/>
              </a:spcBef>
            </a:pPr>
            <a:r>
              <a:rPr lang="es-CO" spc="-5" dirty="0">
                <a:latin typeface="Arial"/>
                <a:cs typeface="Arial"/>
              </a:rPr>
              <a:t>        (Asesor)</a:t>
            </a:r>
            <a:endParaRPr lang="es-C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75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7731"/>
          </a:xfrm>
        </p:spPr>
        <p:txBody>
          <a:bodyPr>
            <a:normAutofit/>
          </a:bodyPr>
          <a:lstStyle/>
          <a:p>
            <a:r>
              <a:rPr lang="es-CO" sz="3600" b="1" dirty="0"/>
              <a:t>Formas de iniciar la acción disciplinaria (Art. 69</a:t>
            </a:r>
            <a:r>
              <a:rPr lang="es-CO" dirty="0"/>
              <a:t>)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807029"/>
            <a:ext cx="10515600" cy="4369934"/>
          </a:xfrm>
        </p:spPr>
        <p:txBody>
          <a:bodyPr/>
          <a:lstStyle/>
          <a:p>
            <a:pPr algn="just"/>
            <a:r>
              <a:rPr lang="es-CO" dirty="0">
                <a:solidFill>
                  <a:srgbClr val="FF0000"/>
                </a:solidFill>
              </a:rPr>
              <a:t>De oficio: </a:t>
            </a:r>
            <a:r>
              <a:rPr lang="es-CO" dirty="0"/>
              <a:t>Iniciativa de la autoridad disciplinaria para adelantar investigaciones de comportamientos que puedan constituir una falta disciplinaria.</a:t>
            </a:r>
          </a:p>
          <a:p>
            <a:pPr algn="just"/>
            <a:r>
              <a:rPr lang="es-CO" dirty="0">
                <a:solidFill>
                  <a:srgbClr val="FF0000"/>
                </a:solidFill>
              </a:rPr>
              <a:t>Por informe: </a:t>
            </a:r>
            <a:r>
              <a:rPr lang="es-CO" dirty="0"/>
              <a:t>Cualquier funcionario que da cuenta de presuntos comportamientos disciplinables de servidores públicos.</a:t>
            </a:r>
          </a:p>
          <a:p>
            <a:pPr algn="just"/>
            <a:r>
              <a:rPr lang="es-CO" dirty="0">
                <a:solidFill>
                  <a:srgbClr val="FF0000"/>
                </a:solidFill>
              </a:rPr>
              <a:t>Por queja: </a:t>
            </a:r>
            <a:r>
              <a:rPr lang="es-CO" dirty="0"/>
              <a:t>formulada por cualquier persona.</a:t>
            </a:r>
          </a:p>
          <a:p>
            <a:pPr algn="just"/>
            <a:r>
              <a:rPr lang="es-CO" dirty="0">
                <a:solidFill>
                  <a:srgbClr val="FF0000"/>
                </a:solidFill>
              </a:rPr>
              <a:t>Por anónimo: </a:t>
            </a:r>
            <a:r>
              <a:rPr lang="es-CO" dirty="0"/>
              <a:t>que amerite credibilidad y contenga un medio probatorio que permita comprobar la falta disciplinaria.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074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¿De qué forma puedo presentar una queja y en dónde?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3200" spc="-5" dirty="0">
                <a:latin typeface="Arial"/>
                <a:cs typeface="Arial"/>
              </a:rPr>
              <a:t>Si usted desea interponer una queja contra un servidor público tiene tres</a:t>
            </a:r>
            <a:r>
              <a:rPr lang="es-CO" sz="3200" spc="50" dirty="0">
                <a:latin typeface="Arial"/>
                <a:cs typeface="Arial"/>
              </a:rPr>
              <a:t> </a:t>
            </a:r>
            <a:r>
              <a:rPr lang="es-CO" sz="3200" dirty="0">
                <a:latin typeface="Arial"/>
                <a:cs typeface="Arial"/>
              </a:rPr>
              <a:t>opciones: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CO" sz="5400" dirty="0">
              <a:latin typeface="Arial"/>
              <a:cs typeface="Arial"/>
            </a:endParaRPr>
          </a:p>
          <a:p>
            <a:pPr marL="3604895" marR="5715" indent="635" algn="just">
              <a:lnSpc>
                <a:spcPct val="99600"/>
              </a:lnSpc>
              <a:spcBef>
                <a:spcPts val="5"/>
              </a:spcBef>
              <a:buSzPct val="86440"/>
              <a:buFont typeface="Arial"/>
              <a:buChar char="•"/>
              <a:tabLst>
                <a:tab pos="3810635" algn="l"/>
              </a:tabLst>
            </a:pPr>
            <a:r>
              <a:rPr lang="es-CO" b="1" spc="-10" dirty="0">
                <a:latin typeface="Arial"/>
                <a:cs typeface="Arial"/>
              </a:rPr>
              <a:t>Acercándose personalmente a la Ventanilla </a:t>
            </a:r>
            <a:r>
              <a:rPr lang="es-CO" b="1" spc="-15" dirty="0">
                <a:latin typeface="Arial"/>
                <a:cs typeface="Arial"/>
              </a:rPr>
              <a:t>Única </a:t>
            </a:r>
            <a:r>
              <a:rPr lang="es-CO" spc="-5" dirty="0">
                <a:latin typeface="Arial"/>
                <a:cs typeface="Arial"/>
              </a:rPr>
              <a:t>Para la </a:t>
            </a:r>
            <a:r>
              <a:rPr lang="es-CO" spc="-10" dirty="0">
                <a:latin typeface="Arial"/>
                <a:cs typeface="Arial"/>
              </a:rPr>
              <a:t>radicación  en </a:t>
            </a:r>
            <a:r>
              <a:rPr lang="es-CO" spc="-5" dirty="0">
                <a:latin typeface="Arial"/>
                <a:cs typeface="Arial"/>
              </a:rPr>
              <a:t>la </a:t>
            </a:r>
            <a:r>
              <a:rPr lang="es-CO" spc="-10" dirty="0">
                <a:latin typeface="Arial"/>
                <a:cs typeface="Arial"/>
              </a:rPr>
              <a:t>oficina de Atención </a:t>
            </a:r>
            <a:r>
              <a:rPr lang="es-CO" spc="-5" dirty="0">
                <a:latin typeface="Arial"/>
                <a:cs typeface="Arial"/>
              </a:rPr>
              <a:t>al </a:t>
            </a:r>
            <a:r>
              <a:rPr lang="es-CO" spc="-10" dirty="0">
                <a:latin typeface="Arial"/>
                <a:cs typeface="Arial"/>
              </a:rPr>
              <a:t>Ciudadano ventanilla única ubicada en el primer piso del CAM</a:t>
            </a:r>
            <a:r>
              <a:rPr lang="es-CO" spc="-15" dirty="0">
                <a:latin typeface="Arial"/>
                <a:cs typeface="Arial"/>
              </a:rPr>
              <a:t> </a:t>
            </a:r>
            <a:r>
              <a:rPr lang="es-CO" spc="-10" dirty="0">
                <a:latin typeface="Arial"/>
                <a:cs typeface="Arial"/>
              </a:rPr>
              <a:t>Alcaldía de Dosquebradas.</a:t>
            </a:r>
            <a:endParaRPr lang="es-CO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s-CO" dirty="0">
              <a:latin typeface="Arial"/>
              <a:cs typeface="Arial"/>
            </a:endParaRPr>
          </a:p>
          <a:p>
            <a:pPr marL="3602990" marR="329565" indent="-635" algn="just">
              <a:lnSpc>
                <a:spcPct val="100000"/>
              </a:lnSpc>
              <a:buFont typeface="Arial"/>
              <a:buChar char="•"/>
              <a:tabLst>
                <a:tab pos="3867150" algn="l"/>
              </a:tabLst>
            </a:pPr>
            <a:r>
              <a:rPr lang="es-CO" sz="3200" b="1" spc="-5" dirty="0">
                <a:latin typeface="Arial"/>
                <a:cs typeface="Arial"/>
              </a:rPr>
              <a:t>Enviar su </a:t>
            </a:r>
            <a:r>
              <a:rPr lang="es-CO" sz="3200" b="1" spc="-10" dirty="0">
                <a:latin typeface="Arial"/>
                <a:cs typeface="Arial"/>
              </a:rPr>
              <a:t>queja </a:t>
            </a:r>
            <a:r>
              <a:rPr lang="es-CO" sz="3200" b="1" dirty="0">
                <a:latin typeface="Arial"/>
                <a:cs typeface="Arial"/>
              </a:rPr>
              <a:t>por </a:t>
            </a:r>
            <a:r>
              <a:rPr lang="es-CO" sz="3200" b="1" spc="-5" dirty="0">
                <a:latin typeface="Arial"/>
                <a:cs typeface="Arial"/>
              </a:rPr>
              <a:t>correo electrónico </a:t>
            </a:r>
            <a:r>
              <a:rPr lang="es-CO" sz="3200" spc="-5" dirty="0">
                <a:latin typeface="Arial"/>
                <a:cs typeface="Arial"/>
              </a:rPr>
              <a:t>puede hacerlo,  escribiendo </a:t>
            </a:r>
            <a:r>
              <a:rPr lang="es-CO" sz="3200" dirty="0">
                <a:latin typeface="Arial"/>
                <a:cs typeface="Arial"/>
              </a:rPr>
              <a:t>a </a:t>
            </a:r>
            <a:r>
              <a:rPr lang="es-CO" sz="3200" spc="-5" dirty="0">
                <a:latin typeface="Arial"/>
                <a:cs typeface="Arial"/>
              </a:rPr>
              <a:t>la siguiente dirección:</a:t>
            </a:r>
            <a:r>
              <a:rPr lang="es-CO" sz="3200" spc="-5" dirty="0">
                <a:solidFill>
                  <a:srgbClr val="0096A7"/>
                </a:solidFill>
                <a:latin typeface="Arial"/>
                <a:cs typeface="Arial"/>
              </a:rPr>
              <a:t>  controlinternodisciplinario@dosquebradsa.gov.co </a:t>
            </a:r>
          </a:p>
          <a:p>
            <a:pPr marL="3602990" marR="329565" indent="-635" algn="just">
              <a:lnSpc>
                <a:spcPct val="100000"/>
              </a:lnSpc>
              <a:buFont typeface="Arial"/>
              <a:buChar char="•"/>
              <a:tabLst>
                <a:tab pos="3867150" algn="l"/>
              </a:tabLst>
            </a:pPr>
            <a:r>
              <a:rPr lang="es-CO" sz="3200" b="1" spc="-5" dirty="0">
                <a:latin typeface="Arial"/>
                <a:cs typeface="Arial"/>
              </a:rPr>
              <a:t>Interponer su </a:t>
            </a:r>
            <a:r>
              <a:rPr lang="es-CO" sz="3200" b="1" spc="-10" dirty="0">
                <a:latin typeface="Arial"/>
                <a:cs typeface="Arial"/>
              </a:rPr>
              <a:t>queja </a:t>
            </a:r>
            <a:r>
              <a:rPr lang="es-CO" sz="3200" b="1" spc="-5" dirty="0">
                <a:latin typeface="Arial"/>
                <a:cs typeface="Arial"/>
              </a:rPr>
              <a:t>en </a:t>
            </a:r>
            <a:r>
              <a:rPr lang="es-CO" sz="3200" b="1" spc="-10" dirty="0">
                <a:latin typeface="Arial"/>
                <a:cs typeface="Arial"/>
              </a:rPr>
              <a:t>línea </a:t>
            </a:r>
            <a:r>
              <a:rPr lang="es-CO" sz="3200" spc="-5" dirty="0">
                <a:latin typeface="Arial"/>
                <a:cs typeface="Arial"/>
              </a:rPr>
              <a:t>en el</a:t>
            </a:r>
            <a:r>
              <a:rPr lang="es-CO" sz="3200" spc="20" dirty="0">
                <a:latin typeface="Arial"/>
                <a:cs typeface="Arial"/>
              </a:rPr>
              <a:t> </a:t>
            </a:r>
            <a:r>
              <a:rPr lang="es-CO" sz="3200" spc="-5" dirty="0">
                <a:latin typeface="Arial"/>
                <a:cs typeface="Arial"/>
              </a:rPr>
              <a:t>enlace:</a:t>
            </a:r>
            <a:endParaRPr lang="es-CO" sz="3200" dirty="0">
              <a:latin typeface="Arial"/>
              <a:cs typeface="Arial"/>
            </a:endParaRPr>
          </a:p>
          <a:p>
            <a:pPr marL="3373754" marR="332740" indent="0" algn="just">
              <a:lnSpc>
                <a:spcPct val="100000"/>
              </a:lnSpc>
              <a:buNone/>
            </a:pPr>
            <a:endParaRPr lang="es-CO" sz="3200" u="heavy" spc="-5" dirty="0">
              <a:solidFill>
                <a:srgbClr val="0096A7"/>
              </a:solidFill>
              <a:uFill>
                <a:solidFill>
                  <a:srgbClr val="0096A7"/>
                </a:solidFill>
              </a:uFill>
              <a:latin typeface="Arial"/>
              <a:cs typeface="Arial"/>
            </a:endParaRPr>
          </a:p>
          <a:p>
            <a:pPr marL="3373754" marR="332740" indent="0" algn="just">
              <a:lnSpc>
                <a:spcPct val="100000"/>
              </a:lnSpc>
              <a:buNone/>
            </a:pPr>
            <a:r>
              <a:rPr lang="es-CO" sz="32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</a:rPr>
              <a:t>https://www.gobeldosquebradas.com/pqrs/radicacion/</a:t>
            </a:r>
            <a:endParaRPr lang="es-CO" sz="3200" dirty="0">
              <a:latin typeface="Arial"/>
              <a:cs typeface="Arial"/>
            </a:endParaRPr>
          </a:p>
          <a:p>
            <a:endParaRPr lang="es-CO" dirty="0"/>
          </a:p>
        </p:txBody>
      </p:sp>
      <p:grpSp>
        <p:nvGrpSpPr>
          <p:cNvPr id="8" name="object 5"/>
          <p:cNvGrpSpPr/>
          <p:nvPr/>
        </p:nvGrpSpPr>
        <p:grpSpPr>
          <a:xfrm>
            <a:off x="1132115" y="4012094"/>
            <a:ext cx="1752600" cy="2299806"/>
            <a:chOff x="611123" y="7184135"/>
            <a:chExt cx="2392680" cy="4147185"/>
          </a:xfrm>
        </p:grpSpPr>
        <p:sp>
          <p:nvSpPr>
            <p:cNvPr id="9" name="object 6"/>
            <p:cNvSpPr/>
            <p:nvPr/>
          </p:nvSpPr>
          <p:spPr>
            <a:xfrm>
              <a:off x="611123" y="7184135"/>
              <a:ext cx="2392680" cy="16449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728471" y="8946400"/>
              <a:ext cx="2275331" cy="23845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Imagen 10"/>
          <p:cNvPicPr/>
          <p:nvPr/>
        </p:nvPicPr>
        <p:blipFill rotWithShape="1">
          <a:blip r:embed="rId5"/>
          <a:srcRect l="13917" t="44056" r="38900" b="10682"/>
          <a:stretch/>
        </p:blipFill>
        <p:spPr bwMode="auto">
          <a:xfrm>
            <a:off x="901589" y="2403194"/>
            <a:ext cx="2647950" cy="142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621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699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746"/>
          </a:xfrm>
        </p:spPr>
        <p:txBody>
          <a:bodyPr/>
          <a:lstStyle/>
          <a:p>
            <a:r>
              <a:rPr lang="es-CO" b="1" dirty="0"/>
              <a:t>PROCESO DE RECEPCIÓN DE LA QUEJA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sz="1400" dirty="0"/>
          </a:p>
          <a:p>
            <a:pPr marL="0" indent="0">
              <a:buNone/>
            </a:pPr>
            <a:r>
              <a:rPr lang="es-CO" sz="1400" dirty="0"/>
              <a:t>.</a:t>
            </a:r>
          </a:p>
          <a:p>
            <a:pPr marL="0" indent="0">
              <a:buNone/>
            </a:pPr>
            <a:endParaRPr lang="es-CO" sz="1400" dirty="0"/>
          </a:p>
          <a:p>
            <a:pPr marL="0" indent="0">
              <a:buNone/>
            </a:pPr>
            <a:endParaRPr lang="es-CO" sz="1400" dirty="0"/>
          </a:p>
        </p:txBody>
      </p:sp>
      <p:sp>
        <p:nvSpPr>
          <p:cNvPr id="8" name="object 6"/>
          <p:cNvSpPr/>
          <p:nvPr/>
        </p:nvSpPr>
        <p:spPr>
          <a:xfrm>
            <a:off x="515330" y="1080748"/>
            <a:ext cx="1083655" cy="1107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8"/>
          <p:cNvGrpSpPr/>
          <p:nvPr/>
        </p:nvGrpSpPr>
        <p:grpSpPr>
          <a:xfrm>
            <a:off x="1621272" y="965225"/>
            <a:ext cx="8912817" cy="2689716"/>
            <a:chOff x="4084320" y="3206620"/>
            <a:chExt cx="17716726" cy="4014332"/>
          </a:xfrm>
        </p:grpSpPr>
        <p:sp>
          <p:nvSpPr>
            <p:cNvPr id="10" name="object 9"/>
            <p:cNvSpPr/>
            <p:nvPr/>
          </p:nvSpPr>
          <p:spPr>
            <a:xfrm>
              <a:off x="4084320" y="3773423"/>
              <a:ext cx="1162812" cy="3154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/>
            <p:cNvSpPr/>
            <p:nvPr/>
          </p:nvSpPr>
          <p:spPr>
            <a:xfrm>
              <a:off x="4127754" y="3911345"/>
              <a:ext cx="867410" cy="0"/>
            </a:xfrm>
            <a:custGeom>
              <a:avLst/>
              <a:gdLst/>
              <a:ahLst/>
              <a:cxnLst/>
              <a:rect l="l" t="t" r="r" b="b"/>
              <a:pathLst>
                <a:path w="867410">
                  <a:moveTo>
                    <a:pt x="0" y="0"/>
                  </a:moveTo>
                  <a:lnTo>
                    <a:pt x="867054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/>
            <p:cNvSpPr/>
            <p:nvPr/>
          </p:nvSpPr>
          <p:spPr>
            <a:xfrm>
              <a:off x="4975758" y="385419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/>
            <p:cNvSpPr/>
            <p:nvPr/>
          </p:nvSpPr>
          <p:spPr>
            <a:xfrm>
              <a:off x="6059963" y="3206620"/>
              <a:ext cx="1822779" cy="17404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/>
            <p:nvPr/>
          </p:nvSpPr>
          <p:spPr>
            <a:xfrm>
              <a:off x="19919798" y="5569368"/>
              <a:ext cx="1881248" cy="16515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33173" y="3579699"/>
            <a:ext cx="2232759" cy="4467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just">
              <a:lnSpc>
                <a:spcPct val="101299"/>
              </a:lnSpc>
              <a:spcBef>
                <a:spcPts val="90"/>
              </a:spcBef>
            </a:pPr>
            <a:r>
              <a:rPr lang="es-CO" sz="1400" b="1" spc="10" dirty="0">
                <a:cs typeface="Arial"/>
              </a:rPr>
              <a:t>5</a:t>
            </a:r>
            <a:r>
              <a:rPr sz="1400" b="1" spc="10" dirty="0">
                <a:cs typeface="Arial"/>
              </a:rPr>
              <a:t>. </a:t>
            </a:r>
            <a:r>
              <a:rPr sz="1400" spc="10" dirty="0">
                <a:cs typeface="Arial"/>
              </a:rPr>
              <a:t>Valoración y  asignación </a:t>
            </a:r>
            <a:r>
              <a:rPr sz="1400" spc="15" dirty="0">
                <a:cs typeface="Arial"/>
              </a:rPr>
              <a:t>de número de  </a:t>
            </a:r>
            <a:r>
              <a:rPr sz="1400" spc="10" dirty="0">
                <a:cs typeface="Arial"/>
              </a:rPr>
              <a:t>expediente</a:t>
            </a:r>
            <a:endParaRPr sz="1400" dirty="0"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01006" y="4501356"/>
            <a:ext cx="1440352" cy="1052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06087" y="5420698"/>
            <a:ext cx="1991492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1400" b="1" spc="10" dirty="0">
                <a:cs typeface="Arial"/>
              </a:rPr>
              <a:t>6</a:t>
            </a:r>
            <a:r>
              <a:rPr sz="1400" b="1" spc="10" dirty="0">
                <a:cs typeface="Arial"/>
              </a:rPr>
              <a:t>. </a:t>
            </a:r>
            <a:r>
              <a:rPr sz="1400" spc="10" dirty="0">
                <a:cs typeface="Arial"/>
              </a:rPr>
              <a:t>Crear</a:t>
            </a:r>
            <a:r>
              <a:rPr sz="1400" spc="-45" dirty="0">
                <a:cs typeface="Arial"/>
              </a:rPr>
              <a:t> </a:t>
            </a:r>
            <a:r>
              <a:rPr sz="1400" spc="10" dirty="0">
                <a:cs typeface="Arial"/>
              </a:rPr>
              <a:t>Expediente</a:t>
            </a:r>
            <a:endParaRPr sz="1400" dirty="0"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37375" y="1054901"/>
            <a:ext cx="1334815" cy="1093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88843" y="1988473"/>
            <a:ext cx="1707848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1400" b="1" spc="10" dirty="0">
                <a:cs typeface="Arial"/>
              </a:rPr>
              <a:t>3</a:t>
            </a:r>
            <a:r>
              <a:rPr sz="1400" b="1" spc="10" dirty="0">
                <a:cs typeface="Arial"/>
              </a:rPr>
              <a:t>. </a:t>
            </a:r>
            <a:r>
              <a:rPr sz="1400" spc="10" dirty="0" err="1">
                <a:cs typeface="Arial"/>
              </a:rPr>
              <a:t>Pasa</a:t>
            </a:r>
            <a:r>
              <a:rPr sz="1400" spc="-50" dirty="0">
                <a:cs typeface="Arial"/>
              </a:rPr>
              <a:t> </a:t>
            </a:r>
            <a:r>
              <a:rPr sz="1400" spc="15" dirty="0">
                <a:cs typeface="Arial"/>
              </a:rPr>
              <a:t>a</a:t>
            </a:r>
            <a:r>
              <a:rPr lang="es-CO" sz="1400" spc="15" dirty="0">
                <a:cs typeface="Arial"/>
              </a:rPr>
              <a:t> reparto</a:t>
            </a:r>
            <a:endParaRPr sz="1400" dirty="0"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26724" y="1033460"/>
            <a:ext cx="1111813" cy="13394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034131" y="2453461"/>
            <a:ext cx="2273874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6350">
              <a:lnSpc>
                <a:spcPct val="100000"/>
              </a:lnSpc>
              <a:spcBef>
                <a:spcPts val="110"/>
              </a:spcBef>
              <a:tabLst>
                <a:tab pos="604520" algn="l"/>
                <a:tab pos="1267460" algn="l"/>
                <a:tab pos="2670810" algn="l"/>
              </a:tabLst>
            </a:pPr>
            <a:r>
              <a:rPr lang="es-CO" sz="1400" b="1" spc="-5" dirty="0">
                <a:latin typeface="+mj-lt"/>
                <a:cs typeface="Arial"/>
              </a:rPr>
              <a:t>4</a:t>
            </a:r>
            <a:r>
              <a:rPr sz="1400" b="1" dirty="0">
                <a:latin typeface="+mj-lt"/>
                <a:cs typeface="Arial"/>
              </a:rPr>
              <a:t>.</a:t>
            </a:r>
            <a:r>
              <a:rPr lang="es-CO" sz="1400" b="1" dirty="0">
                <a:latin typeface="+mj-lt"/>
                <a:cs typeface="Arial"/>
              </a:rPr>
              <a:t> </a:t>
            </a:r>
            <a:r>
              <a:rPr sz="1400" spc="10" dirty="0">
                <a:latin typeface="+mj-lt"/>
                <a:cs typeface="Arial"/>
              </a:rPr>
              <a:t>S</a:t>
            </a:r>
            <a:r>
              <a:rPr sz="1400" spc="15" dirty="0">
                <a:latin typeface="+mj-lt"/>
                <a:cs typeface="Arial"/>
              </a:rPr>
              <a:t>e</a:t>
            </a:r>
            <a:r>
              <a:rPr sz="1400" dirty="0">
                <a:latin typeface="+mj-lt"/>
                <a:cs typeface="Arial"/>
              </a:rPr>
              <a:t>	</a:t>
            </a:r>
            <a:r>
              <a:rPr sz="1400" spc="5" dirty="0" err="1">
                <a:latin typeface="+mj-lt"/>
                <a:cs typeface="Arial"/>
              </a:rPr>
              <a:t>r</a:t>
            </a:r>
            <a:r>
              <a:rPr sz="1400" dirty="0" err="1">
                <a:latin typeface="+mj-lt"/>
                <a:cs typeface="Arial"/>
              </a:rPr>
              <a:t>e</a:t>
            </a:r>
            <a:r>
              <a:rPr sz="1400" spc="10" dirty="0" err="1">
                <a:latin typeface="+mj-lt"/>
                <a:cs typeface="Arial"/>
              </a:rPr>
              <a:t>parten</a:t>
            </a:r>
            <a:r>
              <a:rPr lang="es-CO" sz="1400" dirty="0">
                <a:latin typeface="+mj-lt"/>
                <a:cs typeface="Arial"/>
              </a:rPr>
              <a:t> </a:t>
            </a:r>
            <a:r>
              <a:rPr sz="1400" dirty="0" err="1">
                <a:latin typeface="+mj-lt"/>
                <a:cs typeface="Arial"/>
              </a:rPr>
              <a:t>l</a:t>
            </a:r>
            <a:r>
              <a:rPr sz="1400" spc="10" dirty="0" err="1">
                <a:latin typeface="+mj-lt"/>
                <a:cs typeface="Arial"/>
              </a:rPr>
              <a:t>os</a:t>
            </a:r>
            <a:r>
              <a:rPr lang="es-CO" sz="1400" spc="10" dirty="0">
                <a:latin typeface="+mj-lt"/>
                <a:cs typeface="Arial"/>
              </a:rPr>
              <a:t> expedientes a los operadores</a:t>
            </a:r>
            <a:endParaRPr sz="1400" dirty="0">
              <a:latin typeface="+mj-lt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72495" y="1350279"/>
            <a:ext cx="9597716" cy="4274404"/>
            <a:chOff x="4023158" y="4808568"/>
            <a:chExt cx="9597716" cy="4274404"/>
          </a:xfrm>
        </p:grpSpPr>
        <p:sp>
          <p:nvSpPr>
            <p:cNvPr id="26" name="object 26"/>
            <p:cNvSpPr/>
            <p:nvPr/>
          </p:nvSpPr>
          <p:spPr>
            <a:xfrm>
              <a:off x="7431732" y="4909739"/>
              <a:ext cx="760095" cy="0"/>
            </a:xfrm>
            <a:custGeom>
              <a:avLst/>
              <a:gdLst/>
              <a:ahLst/>
              <a:cxnLst/>
              <a:rect l="l" t="t" r="r" b="b"/>
              <a:pathLst>
                <a:path w="760095">
                  <a:moveTo>
                    <a:pt x="0" y="0"/>
                  </a:moveTo>
                  <a:lnTo>
                    <a:pt x="75979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91827" y="4865309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55010" y="4976094"/>
              <a:ext cx="867410" cy="0"/>
            </a:xfrm>
            <a:custGeom>
              <a:avLst/>
              <a:gdLst/>
              <a:ahLst/>
              <a:cxnLst/>
              <a:rect l="l" t="t" r="r" b="b"/>
              <a:pathLst>
                <a:path w="867409">
                  <a:moveTo>
                    <a:pt x="0" y="0"/>
                  </a:moveTo>
                  <a:lnTo>
                    <a:pt x="867041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822420" y="49189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399506" y="7775390"/>
              <a:ext cx="1395473" cy="13075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492055" y="8442834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4">
                  <a:moveTo>
                    <a:pt x="864069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73213" y="8375801"/>
              <a:ext cx="45719" cy="186935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08597" y="7577405"/>
              <a:ext cx="1576598" cy="14386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51791" y="8427808"/>
              <a:ext cx="834390" cy="0"/>
            </a:xfrm>
            <a:custGeom>
              <a:avLst/>
              <a:gdLst/>
              <a:ahLst/>
              <a:cxnLst/>
              <a:rect l="l" t="t" r="r" b="b"/>
              <a:pathLst>
                <a:path w="834390">
                  <a:moveTo>
                    <a:pt x="834275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28070" y="8388681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49"/>
                  </a:lnTo>
                  <a:lnTo>
                    <a:pt x="114300" y="11429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23158" y="7539444"/>
              <a:ext cx="1643131" cy="15057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71520" y="8296736"/>
              <a:ext cx="802005" cy="0"/>
            </a:xfrm>
            <a:custGeom>
              <a:avLst/>
              <a:gdLst/>
              <a:ahLst/>
              <a:cxnLst/>
              <a:rect l="l" t="t" r="r" b="b"/>
              <a:pathLst>
                <a:path w="802004">
                  <a:moveTo>
                    <a:pt x="801509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80600" y="8254339"/>
              <a:ext cx="89797" cy="75923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49"/>
                  </a:lnTo>
                  <a:lnTo>
                    <a:pt x="114300" y="11429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559923" y="4808568"/>
              <a:ext cx="906780" cy="1142649"/>
            </a:xfrm>
            <a:custGeom>
              <a:avLst/>
              <a:gdLst/>
              <a:ahLst/>
              <a:cxnLst/>
              <a:rect l="l" t="t" r="r" b="b"/>
              <a:pathLst>
                <a:path w="906780" h="1209675">
                  <a:moveTo>
                    <a:pt x="0" y="0"/>
                  </a:moveTo>
                  <a:lnTo>
                    <a:pt x="906475" y="0"/>
                  </a:lnTo>
                  <a:lnTo>
                    <a:pt x="906475" y="1209357"/>
                  </a:lnTo>
                </a:path>
              </a:pathLst>
            </a:custGeom>
            <a:ln w="38100">
              <a:solidFill>
                <a:srgbClr val="F01F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409553" y="593437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0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679169" y="7442709"/>
              <a:ext cx="941705" cy="1000125"/>
            </a:xfrm>
            <a:custGeom>
              <a:avLst/>
              <a:gdLst/>
              <a:ahLst/>
              <a:cxnLst/>
              <a:rect l="l" t="t" r="r" b="b"/>
              <a:pathLst>
                <a:path w="941705" h="1000125">
                  <a:moveTo>
                    <a:pt x="941527" y="0"/>
                  </a:moveTo>
                  <a:lnTo>
                    <a:pt x="941527" y="999566"/>
                  </a:lnTo>
                  <a:lnTo>
                    <a:pt x="0" y="999566"/>
                  </a:lnTo>
                </a:path>
              </a:pathLst>
            </a:custGeom>
            <a:ln w="38100">
              <a:solidFill>
                <a:srgbClr val="F01F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622019" y="840507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0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010468" y="5439957"/>
            <a:ext cx="1904359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10"/>
              </a:spcBef>
              <a:tabLst>
                <a:tab pos="569595" algn="l"/>
                <a:tab pos="1197610" algn="l"/>
                <a:tab pos="2765425" algn="l"/>
              </a:tabLst>
            </a:pPr>
            <a:r>
              <a:rPr lang="es-CO" sz="1400" b="1" spc="-5" dirty="0">
                <a:cs typeface="Arial"/>
              </a:rPr>
              <a:t>7</a:t>
            </a:r>
            <a:r>
              <a:rPr sz="1400" b="1" dirty="0">
                <a:cs typeface="Arial"/>
              </a:rPr>
              <a:t>.</a:t>
            </a:r>
            <a:r>
              <a:rPr sz="1400" spc="10" dirty="0">
                <a:cs typeface="Arial"/>
              </a:rPr>
              <a:t>S</a:t>
            </a:r>
            <a:r>
              <a:rPr sz="1400" spc="15" dirty="0">
                <a:cs typeface="Arial"/>
              </a:rPr>
              <a:t>e</a:t>
            </a:r>
            <a:r>
              <a:rPr sz="1400" dirty="0">
                <a:cs typeface="Arial"/>
              </a:rPr>
              <a:t>	</a:t>
            </a:r>
            <a:r>
              <a:rPr sz="1400" spc="15" dirty="0" err="1">
                <a:cs typeface="Arial"/>
              </a:rPr>
              <a:t>d</a:t>
            </a:r>
            <a:r>
              <a:rPr sz="1400" spc="25" dirty="0" err="1">
                <a:cs typeface="Arial"/>
              </a:rPr>
              <a:t>e</a:t>
            </a:r>
            <a:r>
              <a:rPr sz="1400" spc="10" dirty="0" err="1">
                <a:cs typeface="Arial"/>
              </a:rPr>
              <a:t>sarro</a:t>
            </a:r>
            <a:r>
              <a:rPr sz="1400" dirty="0" err="1">
                <a:cs typeface="Arial"/>
              </a:rPr>
              <a:t>ll</a:t>
            </a:r>
            <a:r>
              <a:rPr sz="1400" spc="15" dirty="0" err="1">
                <a:cs typeface="Arial"/>
              </a:rPr>
              <a:t>a</a:t>
            </a:r>
            <a:r>
              <a:rPr lang="es-CO" sz="1400" dirty="0">
                <a:cs typeface="Arial"/>
              </a:rPr>
              <a:t> </a:t>
            </a:r>
            <a:r>
              <a:rPr sz="1400" spc="10" dirty="0">
                <a:cs typeface="Arial"/>
              </a:rPr>
              <a:t>el</a:t>
            </a:r>
            <a:r>
              <a:rPr lang="es-CO" sz="1400" spc="10" dirty="0">
                <a:cs typeface="Arial"/>
              </a:rPr>
              <a:t> debido proceso y se garantiza el derecho a la defensa</a:t>
            </a:r>
            <a:endParaRPr sz="1400" dirty="0"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2886" y="5554352"/>
            <a:ext cx="3048000" cy="6644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>
              <a:lnSpc>
                <a:spcPct val="101299"/>
              </a:lnSpc>
              <a:spcBef>
                <a:spcPts val="90"/>
              </a:spcBef>
              <a:tabLst>
                <a:tab pos="646430" algn="l"/>
                <a:tab pos="1396365" algn="l"/>
                <a:tab pos="2804795" algn="l"/>
              </a:tabLst>
            </a:pPr>
            <a:r>
              <a:rPr lang="es-CO" sz="1400" b="1" spc="10" dirty="0">
                <a:cs typeface="Arial"/>
              </a:rPr>
              <a:t>7</a:t>
            </a:r>
            <a:r>
              <a:rPr sz="1400" b="1" spc="10" dirty="0">
                <a:cs typeface="Arial"/>
              </a:rPr>
              <a:t>.	</a:t>
            </a:r>
            <a:r>
              <a:rPr lang="es-CO" sz="1400" spc="20" dirty="0">
                <a:cs typeface="Arial"/>
              </a:rPr>
              <a:t>Si la decisión es apelada, pasa a segunda instancia para ser </a:t>
            </a:r>
            <a:r>
              <a:rPr lang="es-CO" sz="1400" spc="20" dirty="0" err="1">
                <a:cs typeface="Arial"/>
              </a:rPr>
              <a:t>resuleta</a:t>
            </a:r>
            <a:r>
              <a:rPr lang="es-CO" sz="1400" spc="20" dirty="0">
                <a:cs typeface="Arial"/>
              </a:rPr>
              <a:t> por el señor alcalde.</a:t>
            </a:r>
            <a:endParaRPr sz="1400" dirty="0">
              <a:cs typeface="Arial"/>
            </a:endParaRPr>
          </a:p>
        </p:txBody>
      </p:sp>
      <p:sp>
        <p:nvSpPr>
          <p:cNvPr id="57" name="object 15"/>
          <p:cNvSpPr txBox="1"/>
          <p:nvPr/>
        </p:nvSpPr>
        <p:spPr>
          <a:xfrm>
            <a:off x="168837" y="2164620"/>
            <a:ext cx="2006401" cy="15862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indent="14288" algn="just">
              <a:lnSpc>
                <a:spcPct val="101299"/>
              </a:lnSpc>
              <a:spcBef>
                <a:spcPts val="90"/>
              </a:spcBef>
              <a:buAutoNum type="arabicPeriod"/>
            </a:pPr>
            <a:r>
              <a:rPr lang="es-CO" sz="1400" spc="10" dirty="0">
                <a:cs typeface="Arial"/>
              </a:rPr>
              <a:t>Radicación de la queja a través de:</a:t>
            </a:r>
          </a:p>
          <a:p>
            <a:pPr marL="285750" marR="5080" indent="-285750" algn="just">
              <a:lnSpc>
                <a:spcPct val="1012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s-CO" sz="1400" spc="10" dirty="0">
                <a:cs typeface="Arial"/>
              </a:rPr>
              <a:t>Ventanilla única</a:t>
            </a:r>
          </a:p>
          <a:p>
            <a:pPr marL="285750" marR="5080" indent="-285750" algn="just">
              <a:lnSpc>
                <a:spcPct val="1012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s-CO" sz="1400" spc="10" dirty="0">
                <a:cs typeface="Arial"/>
              </a:rPr>
              <a:t>Vía Web</a:t>
            </a:r>
          </a:p>
          <a:p>
            <a:pPr marL="285750" marR="5080" indent="-285750" algn="just">
              <a:lnSpc>
                <a:spcPct val="1012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s-CO" sz="1400" spc="10" dirty="0">
                <a:cs typeface="Arial"/>
              </a:rPr>
              <a:t>Informe servidor público</a:t>
            </a:r>
          </a:p>
          <a:p>
            <a:pPr marL="354965" marR="5080" indent="-342900" algn="just">
              <a:lnSpc>
                <a:spcPct val="101299"/>
              </a:lnSpc>
              <a:spcBef>
                <a:spcPts val="90"/>
              </a:spcBef>
              <a:buAutoNum type="arabicPeriod"/>
            </a:pPr>
            <a:endParaRPr sz="1400" dirty="0">
              <a:cs typeface="Arial"/>
            </a:endParaRPr>
          </a:p>
        </p:txBody>
      </p:sp>
      <p:sp>
        <p:nvSpPr>
          <p:cNvPr id="58" name="object 15"/>
          <p:cNvSpPr txBox="1"/>
          <p:nvPr/>
        </p:nvSpPr>
        <p:spPr>
          <a:xfrm>
            <a:off x="2427501" y="2085233"/>
            <a:ext cx="2232759" cy="22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just">
              <a:lnSpc>
                <a:spcPct val="101299"/>
              </a:lnSpc>
              <a:spcBef>
                <a:spcPts val="90"/>
              </a:spcBef>
            </a:pPr>
            <a:r>
              <a:rPr lang="es-CO" sz="1400" b="1" spc="10" dirty="0">
                <a:cs typeface="Arial"/>
              </a:rPr>
              <a:t>2</a:t>
            </a:r>
            <a:r>
              <a:rPr sz="1400" b="1" spc="10" dirty="0">
                <a:cs typeface="Arial"/>
              </a:rPr>
              <a:t>. </a:t>
            </a:r>
            <a:r>
              <a:rPr lang="es-CO" sz="1400" spc="10" dirty="0">
                <a:cs typeface="Arial"/>
              </a:rPr>
              <a:t>Sistematización de la queja</a:t>
            </a:r>
            <a:endParaRPr sz="1400" dirty="0">
              <a:cs typeface="Arial"/>
            </a:endParaRPr>
          </a:p>
        </p:txBody>
      </p:sp>
      <p:sp>
        <p:nvSpPr>
          <p:cNvPr id="59" name="object 48"/>
          <p:cNvSpPr txBox="1"/>
          <p:nvPr/>
        </p:nvSpPr>
        <p:spPr>
          <a:xfrm>
            <a:off x="3771427" y="5588563"/>
            <a:ext cx="1904359" cy="157350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10"/>
              </a:spcBef>
              <a:tabLst>
                <a:tab pos="569595" algn="l"/>
                <a:tab pos="1197610" algn="l"/>
                <a:tab pos="2765425" algn="l"/>
              </a:tabLst>
            </a:pPr>
            <a:r>
              <a:rPr lang="es-CO" sz="1400" b="1" spc="-5" dirty="0">
                <a:cs typeface="Arial"/>
              </a:rPr>
              <a:t>8</a:t>
            </a:r>
            <a:r>
              <a:rPr sz="1400" b="1" dirty="0">
                <a:cs typeface="Arial"/>
              </a:rPr>
              <a:t>.</a:t>
            </a:r>
            <a:r>
              <a:rPr lang="es-CO" sz="1400" b="1" dirty="0">
                <a:cs typeface="Arial"/>
              </a:rPr>
              <a:t> </a:t>
            </a:r>
            <a:r>
              <a:rPr sz="1400" spc="10" dirty="0">
                <a:cs typeface="Arial"/>
              </a:rPr>
              <a:t>S</a:t>
            </a:r>
            <a:r>
              <a:rPr sz="1400" spc="15" dirty="0">
                <a:cs typeface="Arial"/>
              </a:rPr>
              <a:t>e</a:t>
            </a:r>
            <a:r>
              <a:rPr sz="1400" dirty="0">
                <a:cs typeface="Arial"/>
              </a:rPr>
              <a:t>	</a:t>
            </a:r>
            <a:r>
              <a:rPr lang="es-CO" sz="1400" spc="15" dirty="0">
                <a:cs typeface="Arial"/>
              </a:rPr>
              <a:t>culmina la investigación con:</a:t>
            </a:r>
          </a:p>
          <a:p>
            <a:pPr marL="285750" marR="5080" indent="-285750" algn="just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  <a:tabLst>
                <a:tab pos="569595" algn="l"/>
                <a:tab pos="1197610" algn="l"/>
                <a:tab pos="2765425" algn="l"/>
              </a:tabLst>
            </a:pPr>
            <a:r>
              <a:rPr lang="es-CO" sz="1400" spc="15" dirty="0">
                <a:cs typeface="Arial"/>
              </a:rPr>
              <a:t>Fallo Disciplinario</a:t>
            </a:r>
          </a:p>
          <a:p>
            <a:pPr marL="285750" marR="5080" indent="-285750" algn="just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  <a:tabLst>
                <a:tab pos="569595" algn="l"/>
                <a:tab pos="1197610" algn="l"/>
                <a:tab pos="2765425" algn="l"/>
              </a:tabLst>
            </a:pPr>
            <a:r>
              <a:rPr lang="es-CO" sz="1400" spc="15" dirty="0">
                <a:cs typeface="Arial"/>
              </a:rPr>
              <a:t>Terminación y archivo</a:t>
            </a:r>
          </a:p>
          <a:p>
            <a:pPr marR="5080" algn="just">
              <a:lnSpc>
                <a:spcPct val="100000"/>
              </a:lnSpc>
              <a:spcBef>
                <a:spcPts val="110"/>
              </a:spcBef>
              <a:tabLst>
                <a:tab pos="569595" algn="l"/>
                <a:tab pos="1197610" algn="l"/>
                <a:tab pos="2765425" algn="l"/>
              </a:tabLst>
            </a:pPr>
            <a:endParaRPr lang="es-CO" sz="1400" spc="15" dirty="0">
              <a:cs typeface="Arial"/>
            </a:endParaRPr>
          </a:p>
          <a:p>
            <a:pPr marR="5080" algn="just">
              <a:lnSpc>
                <a:spcPct val="100000"/>
              </a:lnSpc>
              <a:spcBef>
                <a:spcPts val="110"/>
              </a:spcBef>
              <a:tabLst>
                <a:tab pos="569595" algn="l"/>
                <a:tab pos="1197610" algn="l"/>
                <a:tab pos="2765425" algn="l"/>
              </a:tabLst>
            </a:pPr>
            <a:endParaRPr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79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366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974"/>
          </a:xfrm>
        </p:spPr>
        <p:txBody>
          <a:bodyPr>
            <a:normAutofit/>
          </a:bodyPr>
          <a:lstStyle/>
          <a:p>
            <a:r>
              <a:rPr lang="es-CO" b="1" dirty="0"/>
              <a:t>DESTINATARIOS DE LA LEY DISCIPLINARIA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1025158" y="1426569"/>
            <a:ext cx="2471420" cy="925253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71780" marR="5080" indent="-259715">
              <a:lnSpc>
                <a:spcPts val="3529"/>
              </a:lnSpc>
              <a:spcBef>
                <a:spcPts val="215"/>
              </a:spcBef>
            </a:pPr>
            <a:r>
              <a:rPr sz="2950" b="1" spc="-20" dirty="0" err="1">
                <a:latin typeface="Arial"/>
                <a:cs typeface="Arial"/>
              </a:rPr>
              <a:t>SE</a:t>
            </a:r>
            <a:r>
              <a:rPr sz="2950" b="1" spc="-10" dirty="0" err="1">
                <a:latin typeface="Arial"/>
                <a:cs typeface="Arial"/>
              </a:rPr>
              <a:t>R</a:t>
            </a:r>
            <a:r>
              <a:rPr sz="2950" b="1" spc="-20" dirty="0" err="1">
                <a:latin typeface="Arial"/>
                <a:cs typeface="Arial"/>
              </a:rPr>
              <a:t>V</a:t>
            </a:r>
            <a:r>
              <a:rPr sz="2950" b="1" spc="-10" dirty="0" err="1">
                <a:latin typeface="Arial"/>
                <a:cs typeface="Arial"/>
              </a:rPr>
              <a:t>IDOR</a:t>
            </a:r>
            <a:r>
              <a:rPr sz="2950" b="1" spc="-15" dirty="0" err="1">
                <a:latin typeface="Arial"/>
                <a:cs typeface="Arial"/>
              </a:rPr>
              <a:t>ES</a:t>
            </a:r>
            <a:r>
              <a:rPr lang="es-CO" sz="2950" b="1" spc="-15" dirty="0">
                <a:latin typeface="Arial"/>
                <a:cs typeface="Arial"/>
              </a:rPr>
              <a:t>                       </a:t>
            </a:r>
            <a:r>
              <a:rPr sz="2950" b="1" spc="-15" dirty="0">
                <a:latin typeface="Arial"/>
                <a:cs typeface="Arial"/>
              </a:rPr>
              <a:t>  </a:t>
            </a:r>
            <a:r>
              <a:rPr sz="2950" b="1" spc="-10" dirty="0">
                <a:latin typeface="Arial"/>
                <a:cs typeface="Arial"/>
              </a:rPr>
              <a:t>PÚBLICOS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1129615" y="2748957"/>
            <a:ext cx="2262505" cy="18148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270" algn="ctr">
              <a:lnSpc>
                <a:spcPct val="99400"/>
              </a:lnSpc>
              <a:spcBef>
                <a:spcPts val="110"/>
              </a:spcBef>
            </a:pPr>
            <a:r>
              <a:rPr sz="2950" b="1" spc="-10" dirty="0">
                <a:latin typeface="Arial"/>
                <a:cs typeface="Arial"/>
              </a:rPr>
              <a:t>Aunque </a:t>
            </a:r>
            <a:r>
              <a:rPr sz="2950" b="1" spc="-15" dirty="0">
                <a:latin typeface="Arial"/>
                <a:cs typeface="Arial"/>
              </a:rPr>
              <a:t>se  </a:t>
            </a:r>
            <a:r>
              <a:rPr sz="2950" b="1" spc="-10" dirty="0">
                <a:latin typeface="Arial"/>
                <a:cs typeface="Arial"/>
              </a:rPr>
              <a:t>encuentren  retirados</a:t>
            </a:r>
            <a:r>
              <a:rPr sz="2950" b="1" spc="-110" dirty="0">
                <a:latin typeface="Arial"/>
                <a:cs typeface="Arial"/>
              </a:rPr>
              <a:t> </a:t>
            </a:r>
            <a:r>
              <a:rPr sz="2950" b="1" spc="-10" dirty="0">
                <a:latin typeface="Arial"/>
                <a:cs typeface="Arial"/>
              </a:rPr>
              <a:t>del  servicio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16" name="object 7"/>
          <p:cNvSpPr txBox="1">
            <a:spLocks noGrp="1"/>
          </p:cNvSpPr>
          <p:nvPr>
            <p:ph idx="1"/>
          </p:nvPr>
        </p:nvSpPr>
        <p:spPr>
          <a:xfrm>
            <a:off x="3998609" y="1343251"/>
            <a:ext cx="7450359" cy="33996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90"/>
              </a:spcBef>
              <a:buAutoNum type="arabicPeriod"/>
            </a:pPr>
            <a:r>
              <a:rPr lang="es-CO" sz="2400" dirty="0">
                <a:cs typeface="Arial"/>
              </a:rPr>
              <a:t>Elección Popular</a:t>
            </a:r>
          </a:p>
          <a:p>
            <a:pPr marL="514350" indent="-514350">
              <a:lnSpc>
                <a:spcPct val="100000"/>
              </a:lnSpc>
              <a:spcBef>
                <a:spcPts val="90"/>
              </a:spcBef>
              <a:buAutoNum type="arabicPeriod"/>
            </a:pPr>
            <a:r>
              <a:rPr lang="es-CO" sz="2400" dirty="0">
                <a:cs typeface="Arial"/>
              </a:rPr>
              <a:t>Empleados Públicos</a:t>
            </a:r>
          </a:p>
          <a:p>
            <a:pPr marL="0" indent="0">
              <a:lnSpc>
                <a:spcPct val="100000"/>
              </a:lnSpc>
              <a:spcBef>
                <a:spcPts val="90"/>
              </a:spcBef>
              <a:buNone/>
            </a:pPr>
            <a:r>
              <a:rPr lang="es-CO" sz="2400" dirty="0">
                <a:cs typeface="Arial"/>
              </a:rPr>
              <a:t>(Nombrados mediante Actos Administrativos)</a:t>
            </a:r>
          </a:p>
          <a:p>
            <a:pPr marL="0" indent="0">
              <a:lnSpc>
                <a:spcPct val="100000"/>
              </a:lnSpc>
              <a:spcBef>
                <a:spcPts val="90"/>
              </a:spcBef>
              <a:buNone/>
            </a:pPr>
            <a:r>
              <a:rPr lang="es-CO" sz="2400" dirty="0">
                <a:cs typeface="Arial"/>
              </a:rPr>
              <a:t>3.     Nombrados en Carrera Administrativa</a:t>
            </a:r>
          </a:p>
          <a:p>
            <a:pPr marL="0" indent="0">
              <a:lnSpc>
                <a:spcPct val="100000"/>
              </a:lnSpc>
              <a:spcBef>
                <a:spcPts val="90"/>
              </a:spcBef>
              <a:buNone/>
            </a:pPr>
            <a:r>
              <a:rPr lang="es-CO" sz="2400" dirty="0">
                <a:cs typeface="Arial"/>
              </a:rPr>
              <a:t>4.     Trabajadores oficiales</a:t>
            </a:r>
          </a:p>
          <a:p>
            <a:pPr marL="0" indent="0">
              <a:lnSpc>
                <a:spcPct val="100000"/>
              </a:lnSpc>
              <a:spcBef>
                <a:spcPts val="90"/>
              </a:spcBef>
              <a:buNone/>
            </a:pPr>
            <a:r>
              <a:rPr lang="es-CO" sz="2400" dirty="0">
                <a:cs typeface="Arial"/>
              </a:rPr>
              <a:t>5.     Particulares contratistas: Quienes cumplan labores de supervisión o interventoría de los contratos estatales, quienes ejerzan funciones públicas y quienes administren recursos públicos.</a:t>
            </a:r>
            <a:endParaRPr sz="2400" dirty="0">
              <a:cs typeface="Arial"/>
            </a:endParaRPr>
          </a:p>
        </p:txBody>
      </p:sp>
      <p:sp>
        <p:nvSpPr>
          <p:cNvPr id="17" name="Título 3"/>
          <p:cNvSpPr txBox="1">
            <a:spLocks/>
          </p:cNvSpPr>
          <p:nvPr/>
        </p:nvSpPr>
        <p:spPr>
          <a:xfrm>
            <a:off x="1129615" y="5134754"/>
            <a:ext cx="10515600" cy="1000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>
                <a:solidFill>
                  <a:srgbClr val="FF0000"/>
                </a:solidFill>
              </a:rPr>
              <a:t>El particular disciplinable es investigado exclusivamente por la Procuraduría General de la Nación</a:t>
            </a:r>
          </a:p>
        </p:txBody>
      </p:sp>
    </p:spTree>
    <p:extLst>
      <p:ext uri="{BB962C8B-B14F-4D97-AF65-F5344CB8AC3E}">
        <p14:creationId xmlns:p14="http://schemas.microsoft.com/office/powerpoint/2010/main" val="50192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competencia de atletismo, guitarra, camiseta&#10;&#10;Descripción generada automáticamente">
            <a:extLst>
              <a:ext uri="{FF2B5EF4-FFF2-40B4-BE49-F238E27FC236}">
                <a16:creationId xmlns="" xmlns:a16="http://schemas.microsoft.com/office/drawing/2014/main" id="{E09C7266-5ED8-4290-9BF6-E5CF9703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0"/>
            <a:ext cx="12191999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¿Qué es una falta </a:t>
            </a:r>
            <a:r>
              <a:rPr lang="es-CO" b="1" dirty="0" err="1"/>
              <a:t>disiciplinaria</a:t>
            </a:r>
            <a:r>
              <a:rPr lang="es-CO" b="1" dirty="0"/>
              <a:t>?</a:t>
            </a:r>
            <a:br>
              <a:rPr lang="es-CO" b="1" dirty="0"/>
            </a:br>
            <a:r>
              <a:rPr lang="es-CO" b="1" dirty="0"/>
              <a:t>Arts. 23 y 50 de la Ley 734 de 2002</a:t>
            </a:r>
          </a:p>
        </p:txBody>
      </p:sp>
      <p:grpSp>
        <p:nvGrpSpPr>
          <p:cNvPr id="4" name="object 3"/>
          <p:cNvGrpSpPr/>
          <p:nvPr/>
        </p:nvGrpSpPr>
        <p:grpSpPr>
          <a:xfrm>
            <a:off x="928909" y="1905000"/>
            <a:ext cx="10343247" cy="4212108"/>
            <a:chOff x="1038605" y="2906267"/>
            <a:chExt cx="14489430" cy="8154670"/>
          </a:xfrm>
        </p:grpSpPr>
        <p:sp>
          <p:nvSpPr>
            <p:cNvPr id="5" name="object 4"/>
            <p:cNvSpPr/>
            <p:nvPr/>
          </p:nvSpPr>
          <p:spPr>
            <a:xfrm>
              <a:off x="1263395" y="2906267"/>
              <a:ext cx="14264640" cy="66309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1038605" y="9859517"/>
              <a:ext cx="13876019" cy="1201420"/>
            </a:xfrm>
            <a:custGeom>
              <a:avLst/>
              <a:gdLst/>
              <a:ahLst/>
              <a:cxnLst/>
              <a:rect l="l" t="t" r="r" b="b"/>
              <a:pathLst>
                <a:path w="13876019" h="1201420">
                  <a:moveTo>
                    <a:pt x="0" y="0"/>
                  </a:moveTo>
                  <a:lnTo>
                    <a:pt x="13876019" y="0"/>
                  </a:lnTo>
                  <a:lnTo>
                    <a:pt x="13876019" y="1200912"/>
                  </a:lnTo>
                  <a:lnTo>
                    <a:pt x="0" y="120091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Rectángulo 9"/>
          <p:cNvSpPr/>
          <p:nvPr/>
        </p:nvSpPr>
        <p:spPr>
          <a:xfrm>
            <a:off x="3048000" y="310583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/>
              <a:t> </a:t>
            </a:r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endParaRPr lang="es-CO" b="1" dirty="0"/>
          </a:p>
          <a:p>
            <a:pPr algn="ctr"/>
            <a:r>
              <a:rPr lang="es-CO" b="1" dirty="0"/>
              <a:t>“Incumplimiento del deber funcional que afecte que afecta la función pública”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4609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as de bord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974</Words>
  <Application>Microsoft Office PowerPoint</Application>
  <PresentationFormat>Panorámica</PresentationFormat>
  <Paragraphs>162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Carlito</vt:lpstr>
      <vt:lpstr>Symbol</vt:lpstr>
      <vt:lpstr>Tema de Office</vt:lpstr>
      <vt:lpstr>Presentación de PowerPoint</vt:lpstr>
      <vt:lpstr>Presentación de PowerPoint</vt:lpstr>
      <vt:lpstr>DIFERENCIA ENTRE CONTROL INTERNO DISCIPLINARIO   Y CONTROL INTERNO</vt:lpstr>
      <vt:lpstr>¿Quiénes ejercen la Potestad Disciplinaria?</vt:lpstr>
      <vt:lpstr>Formas de iniciar la acción disciplinaria (Art. 69)</vt:lpstr>
      <vt:lpstr>¿De qué forma puedo presentar una queja y en dónde?</vt:lpstr>
      <vt:lpstr>PROCESO DE RECEPCIÓN DE LA QUEJA</vt:lpstr>
      <vt:lpstr>DESTINATARIOS DE LA LEY DISCIPLINARIA</vt:lpstr>
      <vt:lpstr>¿Qué es una falta disiciplinaria? Arts. 23 y 50 de la Ley 734 de 2002</vt:lpstr>
      <vt:lpstr>EL DEBER FUNCIONAL</vt:lpstr>
      <vt:lpstr>GRADO DE CULPABILIDAD</vt:lpstr>
      <vt:lpstr>GRADO DE CULPABILIDAD</vt:lpstr>
      <vt:lpstr>Tipos de faltas disciplinarias y sus consecuencias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</dc:creator>
  <cp:lastModifiedBy>LMOYOLA</cp:lastModifiedBy>
  <cp:revision>67</cp:revision>
  <dcterms:created xsi:type="dcterms:W3CDTF">2020-01-24T21:48:54Z</dcterms:created>
  <dcterms:modified xsi:type="dcterms:W3CDTF">2022-03-22T16:04:15Z</dcterms:modified>
</cp:coreProperties>
</file>